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16"/>
  </p:notesMasterIdLst>
  <p:sldIdLst>
    <p:sldId id="256" r:id="rId2"/>
    <p:sldId id="1440" r:id="rId3"/>
    <p:sldId id="1441" r:id="rId4"/>
    <p:sldId id="1442" r:id="rId5"/>
    <p:sldId id="1443" r:id="rId6"/>
    <p:sldId id="1431" r:id="rId7"/>
    <p:sldId id="1436" r:id="rId8"/>
    <p:sldId id="1437" r:id="rId9"/>
    <p:sldId id="1432" r:id="rId10"/>
    <p:sldId id="1433" r:id="rId11"/>
    <p:sldId id="1444" r:id="rId12"/>
    <p:sldId id="1445" r:id="rId13"/>
    <p:sldId id="1438" r:id="rId14"/>
    <p:sldId id="1439" r:id="rId15"/>
  </p:sldIdLst>
  <p:sldSz cx="12192000" cy="6858000"/>
  <p:notesSz cx="6858000" cy="9144000"/>
  <p:custDataLst>
    <p:tags r:id="rId17"/>
  </p:custDataLst>
  <p:defaultTex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8000"/>
    <a:srgbClr val="008080"/>
    <a:srgbClr val="00CC99"/>
    <a:srgbClr val="66FF33"/>
    <a:srgbClr val="9900FF"/>
    <a:srgbClr val="FF3300"/>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959" autoAdjust="0"/>
    <p:restoredTop sz="94455" autoAdjust="0"/>
  </p:normalViewPr>
  <p:slideViewPr>
    <p:cSldViewPr>
      <p:cViewPr>
        <p:scale>
          <a:sx n="50" d="100"/>
          <a:sy n="50" d="100"/>
        </p:scale>
        <p:origin x="-720" y="-372"/>
      </p:cViewPr>
      <p:guideLst>
        <p:guide orient="horz" pos="2160"/>
        <p:guide pos="3840"/>
      </p:guideLst>
    </p:cSldViewPr>
  </p:slideViewPr>
  <p:outlineViewPr>
    <p:cViewPr>
      <p:scale>
        <a:sx n="33" d="100"/>
        <a:sy n="33" d="100"/>
      </p:scale>
      <p:origin x="0" y="301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FF2DC054-A325-45C9-9522-2E41644D6E06}" type="datetimeFigureOut">
              <a:rPr lang="ru-RU"/>
              <a:pPr>
                <a:defRPr/>
              </a:pPr>
              <a:t>27.05.2022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1651B11-2EE5-4ED2-8459-67FB90BDF83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a:t>
            </a:fld>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10</a:t>
            </a:fld>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11</a:t>
            </a:fld>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12</a:t>
            </a:fld>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2</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3</a:t>
            </a:fld>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4</a:t>
            </a:fld>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5</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6</a:t>
            </a:fld>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7</a:t>
            </a:fld>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8</a:t>
            </a:fld>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p:spPr>
      </p:sp>
      <p:sp>
        <p:nvSpPr>
          <p:cNvPr id="11267"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altLang="ru-RU" smtClean="0"/>
          </a:p>
        </p:txBody>
      </p:sp>
      <p:sp>
        <p:nvSpPr>
          <p:cNvPr id="11268" name="Номер слайда 3"/>
          <p:cNvSpPr>
            <a:spLocks noGrp="1"/>
          </p:cNvSpPr>
          <p:nvPr>
            <p:ph type="sldNum" sz="quarter" idx="5"/>
          </p:nvPr>
        </p:nvSpPr>
        <p:spPr bwMode="auto">
          <a:noFill/>
          <a:ln>
            <a:miter lim="800000"/>
            <a:headEnd/>
            <a:tailEnd/>
          </a:ln>
        </p:spPr>
        <p:txBody>
          <a:bodyPr/>
          <a:lstStyle/>
          <a:p>
            <a:fld id="{AA551D89-2C2A-4407-9076-5E592E834D34}" type="slidenum">
              <a:rPr lang="ru-RU" altLang="ru-RU" smtClean="0"/>
              <a:pPr/>
              <a:t>9</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40E02B8-476E-4A2C-8517-B1C1E5ADFCDD}" type="datetimeFigureOut">
              <a:rPr lang="ru-RU"/>
              <a:pPr>
                <a:defRPr/>
              </a:pPr>
              <a:t>27.05.2022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6FCB8B8-96AE-4B83-9878-0CB32ED6BE03}" type="slidenum">
              <a:rPr lang="ru-RU" altLang="ru-RU"/>
              <a:pPr>
                <a:defRPr/>
              </a:pPr>
              <a:t>‹#›</a:t>
            </a:fld>
            <a:endParaRPr lang="ru-RU" altLang="ru-RU"/>
          </a:p>
        </p:txBody>
      </p:sp>
    </p:spTree>
  </p:cSld>
  <p:clrMapOvr>
    <a:masterClrMapping/>
  </p:clrMapOvr>
  <p:transition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D7E2E39-00B7-4CA1-B8A4-BCB884A10246}" type="datetimeFigureOut">
              <a:rPr lang="ru-RU"/>
              <a:pPr>
                <a:defRPr/>
              </a:pPr>
              <a:t>27.05.2022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3DA0A1F-2F00-4E94-BEE3-65A30795DC3D}" type="slidenum">
              <a:rPr lang="ru-RU" altLang="ru-RU"/>
              <a:pPr>
                <a:defRPr/>
              </a:pPr>
              <a:t>‹#›</a:t>
            </a:fld>
            <a:endParaRPr lang="ru-RU" altLang="ru-RU"/>
          </a:p>
        </p:txBody>
      </p:sp>
    </p:spTree>
  </p:cSld>
  <p:clrMapOvr>
    <a:masterClrMapping/>
  </p:clrMapOvr>
  <p:transition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E756851-5EB7-4F42-B15E-D6F235923D0D}" type="datetimeFigureOut">
              <a:rPr lang="ru-RU"/>
              <a:pPr>
                <a:defRPr/>
              </a:pPr>
              <a:t>27.05.2022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1BAA72-AE84-4999-B224-98BD588B6F4E}" type="slidenum">
              <a:rPr lang="ru-RU" altLang="ru-RU"/>
              <a:pPr>
                <a:defRPr/>
              </a:pPr>
              <a:t>‹#›</a:t>
            </a:fld>
            <a:endParaRPr lang="ru-RU" altLang="ru-RU"/>
          </a:p>
        </p:txBody>
      </p:sp>
    </p:spTree>
  </p:cSld>
  <p:clrMapOvr>
    <a:masterClrMapping/>
  </p:clrMapOvr>
  <p:transition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846212-1DF5-4499-BDB9-E77AC9C5E758}" type="datetimeFigureOut">
              <a:rPr lang="ru-RU"/>
              <a:pPr>
                <a:defRPr/>
              </a:pPr>
              <a:t>27.05.2022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F72325D-3945-4397-B0B9-A171D5BE8EC7}" type="slidenum">
              <a:rPr lang="ru-RU" altLang="ru-RU"/>
              <a:pPr>
                <a:defRPr/>
              </a:pPr>
              <a:t>‹#›</a:t>
            </a:fld>
            <a:endParaRPr lang="ru-RU" altLang="ru-RU"/>
          </a:p>
        </p:txBody>
      </p:sp>
    </p:spTree>
  </p:cSld>
  <p:clrMapOvr>
    <a:masterClrMapping/>
  </p:clrMapOvr>
  <p:transition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F007570-1A7E-4F54-B126-66AB16723DD1}" type="datetimeFigureOut">
              <a:rPr lang="ru-RU"/>
              <a:pPr>
                <a:defRPr/>
              </a:pPr>
              <a:t>27.05.2022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A0F355A-B45B-4FF6-9245-53632FB1E6A1}" type="slidenum">
              <a:rPr lang="ru-RU" altLang="ru-RU"/>
              <a:pPr>
                <a:defRPr/>
              </a:pPr>
              <a:t>‹#›</a:t>
            </a:fld>
            <a:endParaRPr lang="ru-RU" altLang="ru-RU"/>
          </a:p>
        </p:txBody>
      </p:sp>
    </p:spTree>
  </p:cSld>
  <p:clrMapOvr>
    <a:masterClrMapping/>
  </p:clrMapOvr>
  <p:transition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968773A-9BC3-461F-9B36-EE340BBFFE40}" type="datetimeFigureOut">
              <a:rPr lang="ru-RU"/>
              <a:pPr>
                <a:defRPr/>
              </a:pPr>
              <a:t>27.05.2022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852CA40-5FDD-412E-AB8B-8E52A46F8626}" type="slidenum">
              <a:rPr lang="ru-RU" altLang="ru-RU"/>
              <a:pPr>
                <a:defRPr/>
              </a:pPr>
              <a:t>‹#›</a:t>
            </a:fld>
            <a:endParaRPr lang="ru-RU" altLang="ru-RU"/>
          </a:p>
        </p:txBody>
      </p:sp>
    </p:spTree>
  </p:cSld>
  <p:clrMapOvr>
    <a:masterClrMapping/>
  </p:clrMapOvr>
  <p:transition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3C16A04-343B-4568-8305-5D56DD53198D}" type="datetimeFigureOut">
              <a:rPr lang="ru-RU"/>
              <a:pPr>
                <a:defRPr/>
              </a:pPr>
              <a:t>27.05.2022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789B1E7-24FB-405E-B491-8D48A44126BE}" type="slidenum">
              <a:rPr lang="ru-RU" altLang="ru-RU"/>
              <a:pPr>
                <a:defRPr/>
              </a:pPr>
              <a:t>‹#›</a:t>
            </a:fld>
            <a:endParaRPr lang="ru-RU" altLang="ru-RU"/>
          </a:p>
        </p:txBody>
      </p:sp>
    </p:spTree>
  </p:cSld>
  <p:clrMapOvr>
    <a:masterClrMapping/>
  </p:clrMapOvr>
  <p:transition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2278677-AEFC-4A05-AE1D-90329FA16241}" type="datetimeFigureOut">
              <a:rPr lang="ru-RU"/>
              <a:pPr>
                <a:defRPr/>
              </a:pPr>
              <a:t>27.05.2022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E9F16F8-85E8-4298-A246-BEE4CC02D1B0}" type="slidenum">
              <a:rPr lang="ru-RU" altLang="ru-RU"/>
              <a:pPr>
                <a:defRPr/>
              </a:pPr>
              <a:t>‹#›</a:t>
            </a:fld>
            <a:endParaRPr lang="ru-RU" altLang="ru-RU"/>
          </a:p>
        </p:txBody>
      </p:sp>
    </p:spTree>
  </p:cSld>
  <p:clrMapOvr>
    <a:masterClrMapping/>
  </p:clrMapOvr>
  <p:transition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A00E0A5-BEC4-4D6C-9FA3-869B0203FA59}" type="datetimeFigureOut">
              <a:rPr lang="ru-RU"/>
              <a:pPr>
                <a:defRPr/>
              </a:pPr>
              <a:t>27.05.2022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38EB8DB-7C12-4A70-BDD3-DD5C47E52761}" type="slidenum">
              <a:rPr lang="ru-RU" altLang="ru-RU"/>
              <a:pPr>
                <a:defRPr/>
              </a:pPr>
              <a:t>‹#›</a:t>
            </a:fld>
            <a:endParaRPr lang="ru-RU" altLang="ru-RU"/>
          </a:p>
        </p:txBody>
      </p:sp>
    </p:spTree>
  </p:cSld>
  <p:clrMapOvr>
    <a:masterClrMapping/>
  </p:clrMapOvr>
  <p:transition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B7021AF-5587-4D1D-87E9-0524BC90E7B8}" type="datetimeFigureOut">
              <a:rPr lang="ru-RU"/>
              <a:pPr>
                <a:defRPr/>
              </a:pPr>
              <a:t>27.05.2022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AA67E74-D622-4AF2-9207-5A53A319AA63}" type="slidenum">
              <a:rPr lang="ru-RU" altLang="ru-RU"/>
              <a:pPr>
                <a:defRPr/>
              </a:pPr>
              <a:t>‹#›</a:t>
            </a:fld>
            <a:endParaRPr lang="ru-RU" altLang="ru-RU"/>
          </a:p>
        </p:txBody>
      </p:sp>
    </p:spTree>
  </p:cSld>
  <p:clrMapOvr>
    <a:masterClrMapping/>
  </p:clrMapOvr>
  <p:transition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668A489-95ED-4274-89CA-DB894CE1635F}" type="datetimeFigureOut">
              <a:rPr lang="ru-RU"/>
              <a:pPr>
                <a:defRPr/>
              </a:pPr>
              <a:t>27.05.2022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1D6FC9E-9EA6-46F8-963B-2A6F61154DE6}" type="slidenum">
              <a:rPr lang="ru-RU" altLang="ru-RU"/>
              <a:pPr>
                <a:defRPr/>
              </a:pPr>
              <a:t>‹#›</a:t>
            </a:fld>
            <a:endParaRPr lang="ru-RU" altLang="ru-RU"/>
          </a:p>
        </p:txBody>
      </p:sp>
    </p:spTree>
  </p:cSld>
  <p:clrMapOvr>
    <a:masterClrMapping/>
  </p:clrMapOvr>
  <p:transition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60D4293-E8C3-492B-825E-483E8314B3BC}" type="datetimeFigureOut">
              <a:rPr lang="ru-RU"/>
              <a:pPr>
                <a:defRPr/>
              </a:pPr>
              <a:t>27.05.2022</a:t>
            </a:fld>
            <a:endParaRPr lang="ru-RU"/>
          </a:p>
        </p:txBody>
      </p:sp>
      <p:sp>
        <p:nvSpPr>
          <p:cNvPr id="5" name="Нижний колонтитул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3F28CFA4-163E-4809-A397-1EE317E94E9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4"/>
          <p:cNvSpPr txBox="1">
            <a:spLocks noChangeArrowheads="1"/>
          </p:cNvSpPr>
          <p:nvPr/>
        </p:nvSpPr>
        <p:spPr bwMode="auto">
          <a:xfrm>
            <a:off x="0" y="2357430"/>
            <a:ext cx="12192000" cy="1323439"/>
          </a:xfrm>
          <a:prstGeom prst="rect">
            <a:avLst/>
          </a:prstGeom>
          <a:noFill/>
          <a:ln w="9525">
            <a:noFill/>
            <a:miter lim="800000"/>
            <a:headEnd/>
            <a:tailEnd/>
          </a:ln>
        </p:spPr>
        <p:txBody>
          <a:bodyPr>
            <a:spAutoFit/>
          </a:bodyPr>
          <a:lstStyle/>
          <a:p>
            <a:pPr algn="ctr"/>
            <a:r>
              <a:rPr lang="ru-RU" sz="8000" b="1" i="1" dirty="0" smtClean="0">
                <a:solidFill>
                  <a:srgbClr val="0000CC"/>
                </a:solidFill>
                <a:effectLst>
                  <a:outerShdw blurRad="38100" dist="38100" dir="2700000" algn="tl">
                    <a:srgbClr val="000000">
                      <a:alpha val="43137"/>
                    </a:srgbClr>
                  </a:outerShdw>
                </a:effectLst>
                <a:cs typeface="Arial" pitchFamily="34" charset="0"/>
              </a:rPr>
              <a:t>Модальные глаголы</a:t>
            </a:r>
            <a:endParaRPr lang="ru-RU" sz="8000" b="1" i="1" dirty="0">
              <a:solidFill>
                <a:srgbClr val="C00000"/>
              </a:solidFill>
              <a:effectLst>
                <a:outerShdw blurRad="38100" dist="38100" dir="2700000" algn="tl">
                  <a:srgbClr val="000000">
                    <a:alpha val="43137"/>
                  </a:srgbClr>
                </a:outerShdw>
              </a:effectLst>
              <a:cs typeface="Arial" pitchFamily="34" charset="0"/>
            </a:endParaRPr>
          </a:p>
        </p:txBody>
      </p:sp>
      <p:sp>
        <p:nvSpPr>
          <p:cNvPr id="3" name="Прямоугольник 2"/>
          <p:cNvSpPr>
            <a:spLocks noChangeArrowheads="1"/>
          </p:cNvSpPr>
          <p:nvPr/>
        </p:nvSpPr>
        <p:spPr bwMode="auto">
          <a:xfrm>
            <a:off x="0" y="4500570"/>
            <a:ext cx="12192000" cy="1200329"/>
          </a:xfrm>
          <a:prstGeom prst="rect">
            <a:avLst/>
          </a:prstGeom>
          <a:noFill/>
          <a:ln w="9525">
            <a:noFill/>
            <a:miter lim="800000"/>
            <a:headEnd/>
            <a:tailEnd/>
          </a:ln>
        </p:spPr>
        <p:txBody>
          <a:bodyPr wrap="square">
            <a:spAutoFit/>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ru-RU" sz="4400" b="1" i="1" dirty="0">
                <a:solidFill>
                  <a:srgbClr val="006600"/>
                </a:solidFill>
                <a:effectLst>
                  <a:outerShdw blurRad="38100" dist="38100" dir="2700000" algn="tl">
                    <a:srgbClr val="000000">
                      <a:alpha val="43137"/>
                    </a:srgbClr>
                  </a:outerShdw>
                </a:effectLst>
                <a:cs typeface="Arial" pitchFamily="34" charset="0"/>
              </a:rPr>
              <a:t>Составил</a:t>
            </a:r>
            <a:r>
              <a:rPr lang="de-DE" sz="4400" b="1" i="1" dirty="0">
                <a:solidFill>
                  <a:srgbClr val="006600"/>
                </a:solidFill>
                <a:effectLst>
                  <a:outerShdw blurRad="38100" dist="38100" dir="2700000" algn="tl">
                    <a:srgbClr val="000000">
                      <a:alpha val="43137"/>
                    </a:srgbClr>
                  </a:outerShdw>
                </a:effectLst>
                <a:cs typeface="Arial" pitchFamily="34" charset="0"/>
              </a:rPr>
              <a:t>  </a:t>
            </a:r>
            <a:r>
              <a:rPr lang="ru-RU" sz="4400" b="1" i="1" dirty="0">
                <a:solidFill>
                  <a:srgbClr val="006600"/>
                </a:solidFill>
                <a:effectLst>
                  <a:outerShdw blurRad="38100" dist="38100" dir="2700000" algn="tl">
                    <a:srgbClr val="000000">
                      <a:alpha val="43137"/>
                    </a:srgbClr>
                  </a:outerShdw>
                </a:effectLst>
                <a:cs typeface="Arial" pitchFamily="34" charset="0"/>
              </a:rPr>
              <a:t>Н.П. </a:t>
            </a:r>
            <a:r>
              <a:rPr lang="ru-RU" sz="4400" b="1" i="1" dirty="0" err="1">
                <a:solidFill>
                  <a:srgbClr val="006600"/>
                </a:solidFill>
                <a:effectLst>
                  <a:outerShdw blurRad="38100" dist="38100" dir="2700000" algn="tl">
                    <a:srgbClr val="000000">
                      <a:alpha val="43137"/>
                    </a:srgbClr>
                  </a:outerShdw>
                </a:effectLst>
                <a:cs typeface="Arial" pitchFamily="34" charset="0"/>
              </a:rPr>
              <a:t>Хмеленок</a:t>
            </a:r>
            <a:endParaRPr lang="ru-RU" sz="4400" b="1" i="1" dirty="0">
              <a:solidFill>
                <a:srgbClr val="006600"/>
              </a:solidFill>
              <a:cs typeface="Arial" pitchFamily="34" charset="0"/>
            </a:endParaRPr>
          </a:p>
          <a:p>
            <a:pPr algn="ctr" fontAlgn="auto">
              <a:spcBef>
                <a:spcPts val="0"/>
              </a:spcBef>
              <a:spcAft>
                <a:spcPts val="0"/>
              </a:spcAft>
              <a:defRPr/>
            </a:pPr>
            <a:r>
              <a:rPr lang="ru-RU" sz="2800" b="1" i="1" dirty="0" err="1">
                <a:ln/>
                <a:solidFill>
                  <a:srgbClr val="006600"/>
                </a:solidFill>
                <a:effectLst>
                  <a:outerShdw blurRad="38100" dist="38100" dir="2700000" algn="tl">
                    <a:srgbClr val="000000">
                      <a:alpha val="43137"/>
                    </a:srgbClr>
                  </a:outerShdw>
                </a:effectLst>
                <a:latin typeface="Arial" pitchFamily="34" charset="0"/>
                <a:cs typeface="Arial" pitchFamily="34" charset="0"/>
              </a:rPr>
              <a:t>Городнянский</a:t>
            </a:r>
            <a:r>
              <a:rPr lang="ru-RU" sz="2800" b="1" i="1" dirty="0">
                <a:ln/>
                <a:solidFill>
                  <a:srgbClr val="006600"/>
                </a:solidFill>
                <a:effectLst>
                  <a:outerShdw blurRad="38100" dist="38100" dir="2700000" algn="tl">
                    <a:srgbClr val="000000">
                      <a:alpha val="43137"/>
                    </a:srgbClr>
                  </a:outerShdw>
                </a:effectLst>
                <a:latin typeface="Arial" pitchFamily="34" charset="0"/>
                <a:cs typeface="Arial" pitchFamily="34" charset="0"/>
              </a:rPr>
              <a:t> Центр детского и юношеского творчества</a:t>
            </a:r>
            <a:endParaRPr lang="ru-RU" sz="2800" b="1" dirty="0">
              <a:ln/>
              <a:solidFill>
                <a:srgbClr val="006600"/>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309522" y="357166"/>
            <a:ext cx="1188247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1" hangingPunct="1">
              <a:tabLst>
                <a:tab pos="180975" algn="l"/>
              </a:tabLst>
            </a:pPr>
            <a:r>
              <a:rPr kumimoji="0" lang="de-DE" sz="44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de-DE" sz="4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de-DE" sz="4800" b="1" i="1" strike="noStrike" cap="none" normalizeH="0" baseline="0" dirty="0" smtClean="0">
                <a:ln>
                  <a:noFill/>
                </a:ln>
                <a:solidFill>
                  <a:schemeClr val="tx1"/>
                </a:solidFill>
                <a:effectLst/>
                <a:latin typeface="Arial" pitchFamily="34" charset="0"/>
                <a:ea typeface="Times New Roman" pitchFamily="18" charset="0"/>
                <a:cs typeface="Arial" pitchFamily="34" charset="0"/>
              </a:rPr>
              <a:t>Willst</a:t>
            </a:r>
            <a:r>
              <a:rPr kumimoji="0" lang="de-DE" sz="4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du in Indien </a:t>
            </a:r>
            <a:r>
              <a:rPr lang="de-DE" sz="4800" b="1" i="1" u="dbl" dirty="0" smtClean="0"/>
              <a:t>leben</a:t>
            </a:r>
            <a:r>
              <a:rPr kumimoji="0" lang="de-DE" sz="4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48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de-DE" sz="4800" b="1" i="1" dirty="0" smtClean="0">
                <a:ea typeface="Times New Roman" pitchFamily="18" charset="0"/>
                <a:cs typeface="Arial" pitchFamily="34" charset="0"/>
              </a:rPr>
              <a:t>2)Willst du mit einem Jungen sitzen?</a:t>
            </a: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lang="de-DE" sz="4800" b="1" i="1" dirty="0" smtClean="0">
                <a:ea typeface="Times New Roman" pitchFamily="18" charset="0"/>
                <a:cs typeface="Arial" pitchFamily="34" charset="0"/>
              </a:rPr>
              <a:t> 3)Willst du nach Kiew fahren?</a:t>
            </a: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lang="de-DE" sz="4800" b="1" i="1" dirty="0" smtClean="0">
                <a:ea typeface="Times New Roman" pitchFamily="18" charset="0"/>
                <a:cs typeface="Arial" pitchFamily="34" charset="0"/>
              </a:rPr>
              <a:t> 4)Willst du in der Bibliothek arbeiten?</a:t>
            </a: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lang="de-DE" sz="4800" b="1" i="1" dirty="0" smtClean="0">
                <a:ea typeface="Times New Roman" pitchFamily="18" charset="0"/>
                <a:cs typeface="Arial" pitchFamily="34" charset="0"/>
              </a:rPr>
              <a:t> 5)Willst du eine Wandzeitung machen?</a:t>
            </a: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lang="de-DE" sz="4800" b="1" i="1" dirty="0" smtClean="0">
                <a:ea typeface="Times New Roman" pitchFamily="18" charset="0"/>
                <a:cs typeface="Arial" pitchFamily="34" charset="0"/>
              </a:rPr>
              <a:t> 6)Willst du im Wald leben?</a:t>
            </a: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lang="de-DE" sz="4800" b="1" i="1" dirty="0" smtClean="0">
                <a:ea typeface="Times New Roman" pitchFamily="18" charset="0"/>
                <a:cs typeface="Arial" pitchFamily="34" charset="0"/>
              </a:rPr>
              <a:t> 7)Willst du in den Zoo gehen?</a:t>
            </a:r>
          </a:p>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lang="de-DE" sz="4800" b="1" i="1" dirty="0" smtClean="0">
                <a:ea typeface="Times New Roman" pitchFamily="18" charset="0"/>
                <a:cs typeface="Arial" pitchFamily="34" charset="0"/>
              </a:rPr>
              <a:t> 8)Willst du viel wissen?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0"/>
            <a:ext cx="12192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600" b="1" i="1" dirty="0" smtClean="0">
                <a:solidFill>
                  <a:srgbClr val="0000CC"/>
                </a:solidFill>
              </a:rPr>
              <a:t>Поставь глаголы, стоящие в скобках, в правильной форме.</a:t>
            </a:r>
            <a:endParaRPr lang="ru-RU" sz="3600" dirty="0" smtClean="0">
              <a:solidFill>
                <a:srgbClr val="0000CC"/>
              </a:solidFill>
            </a:endParaRPr>
          </a:p>
          <a:p>
            <a:r>
              <a:rPr lang="de-DE" sz="4400" b="1" i="1" dirty="0" smtClean="0"/>
              <a:t>1)(Wollen) du fernsehen oder spazieren gehen? 2)Ich (können) dir unsere Schule zeigen. 3)Der Junge ist schon gesund und (dürfen) wieder trainieren. 4)Meine Schwester (wollen) morgen zur Diskothek gehen. 5)(Dürfen) ich das Fenster öffnen? 6)Ich (können) nicht ohne Brille lesen. 7)Bald (dürfen) ich wieder Sport treiben</a:t>
            </a:r>
            <a:r>
              <a:rPr lang="de-DE" sz="4800" dirty="0" smtClean="0"/>
              <a:t>.</a:t>
            </a:r>
            <a:endParaRPr lang="de-DE" sz="4800" b="1" i="1" dirty="0" smtClean="0">
              <a:ea typeface="Times New Roman"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0"/>
            <a:ext cx="12192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200" b="1" i="1" dirty="0" smtClean="0">
                <a:solidFill>
                  <a:srgbClr val="0000CC"/>
                </a:solidFill>
              </a:rPr>
              <a:t>Выбери нужный глагол и поставь его в правильной форме.</a:t>
            </a:r>
            <a:endParaRPr lang="ru-RU" sz="3200" dirty="0" smtClean="0">
              <a:solidFill>
                <a:srgbClr val="0000CC"/>
              </a:solidFill>
            </a:endParaRPr>
          </a:p>
          <a:p>
            <a:r>
              <a:rPr lang="de-DE" sz="3800" b="1" i="1" dirty="0" smtClean="0">
                <a:latin typeface="+mn-lt"/>
              </a:rPr>
              <a:t>1)Kinder (können, dürfen) nicht auf der Straße spielen. 2)Die Mutter ist krank, ich (können, dürfen) nicht laut sprechen. 3)Mutti, was (müssen, sollen) ich im Lebensmittelgeschäft kaufen? 4)Ich (können, dürfen) schnell rechnen. 5)Ich (können, dürfen) schön malen. 6)Heute geht unsere Klasse ins Kino, aber ich (können, dürfen) nicht mit, ich bin krank. 7)Meine Freundin (können, dürfen) schön singen. 8)(Dürfen, können) du mir dein Buch geben? 9)(Dürfen, können) ich gehen? 10)(Können, dürfen) ich fragen? 11)(Können, dürfen) du kochen? </a:t>
            </a:r>
            <a:endParaRPr lang="ru-RU" sz="3800" b="1" i="1" dirty="0">
              <a:latin typeface="+mn-lt"/>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a:hlinkClick r:id="" action="ppaction://noaction">
              <a:snd r:embed="rId2" name="KleineIgel-schlafengern.wav"/>
            </a:hlinkClick>
          </p:cNvPr>
          <p:cNvSpPr>
            <a:spLocks noChangeArrowheads="1"/>
          </p:cNvSpPr>
          <p:nvPr/>
        </p:nvSpPr>
        <p:spPr bwMode="auto">
          <a:xfrm>
            <a:off x="380960" y="1"/>
            <a:ext cx="11811040" cy="6878806"/>
          </a:xfrm>
          <a:prstGeom prst="rect">
            <a:avLst/>
          </a:prstGeom>
          <a:noFill/>
          <a:ln w="9525">
            <a:noFill/>
            <a:miter lim="800000"/>
            <a:headEnd/>
            <a:tailEnd/>
          </a:ln>
        </p:spPr>
        <p:txBody>
          <a:bodyPr wrap="square" anchor="ctr">
            <a:spAutoFit/>
          </a:bodyPr>
          <a:lstStyle/>
          <a:p>
            <a:pPr algn="just" eaLnBrk="0" hangingPunct="0">
              <a:tabLst>
                <a:tab pos="180975" algn="l"/>
                <a:tab pos="457200" algn="l"/>
              </a:tabLst>
              <a:defRPr/>
            </a:pPr>
            <a:r>
              <a:rPr lang="ru-RU" sz="2400" b="1" i="1" dirty="0" smtClean="0">
                <a:solidFill>
                  <a:srgbClr val="0000CC"/>
                </a:solidFill>
                <a:latin typeface="Times New Roman CYR" charset="-52"/>
                <a:cs typeface="Times New Roman" pitchFamily="18" charset="0"/>
              </a:rPr>
              <a:t>Послушай </a:t>
            </a:r>
            <a:r>
              <a:rPr lang="ru-RU" sz="2400" b="1" i="1" dirty="0">
                <a:solidFill>
                  <a:srgbClr val="0000CC"/>
                </a:solidFill>
                <a:latin typeface="Times New Roman CYR" charset="-52"/>
                <a:cs typeface="Times New Roman" pitchFamily="18" charset="0"/>
              </a:rPr>
              <a:t>две песенки.</a:t>
            </a:r>
          </a:p>
          <a:p>
            <a:pPr algn="just" eaLnBrk="0" hangingPunct="0">
              <a:tabLst>
                <a:tab pos="180975" algn="l"/>
                <a:tab pos="457200" algn="l"/>
              </a:tabLst>
              <a:defRPr/>
            </a:pPr>
            <a:endParaRPr lang="ru-RU" sz="900" dirty="0">
              <a:solidFill>
                <a:srgbClr val="0000CC"/>
              </a:solidFill>
            </a:endParaRPr>
          </a:p>
          <a:p>
            <a:pPr algn="ctr" eaLnBrk="0" hangingPunct="0">
              <a:tabLst>
                <a:tab pos="180975" algn="l"/>
                <a:tab pos="457200" algn="l"/>
              </a:tabLst>
              <a:defRPr/>
            </a:pPr>
            <a:r>
              <a:rPr lang="de-DE" sz="3200" b="1" i="1" dirty="0">
                <a:solidFill>
                  <a:srgbClr val="C00000"/>
                </a:solidFill>
                <a:effectLst>
                  <a:outerShdw blurRad="38100" dist="38100" dir="2700000" algn="tl">
                    <a:srgbClr val="000000">
                      <a:alpha val="43137"/>
                    </a:srgbClr>
                  </a:outerShdw>
                </a:effectLst>
                <a:cs typeface="Times New Roman" pitchFamily="18" charset="0"/>
              </a:rPr>
              <a:t>Kleine Igel schlafen gern</a:t>
            </a:r>
            <a:endParaRPr lang="ru-RU" sz="3200" b="1" i="1" dirty="0">
              <a:solidFill>
                <a:srgbClr val="C00000"/>
              </a:solidFill>
              <a:effectLst>
                <a:outerShdw blurRad="38100" dist="38100" dir="2700000" algn="tl">
                  <a:srgbClr val="000000">
                    <a:alpha val="43137"/>
                  </a:srgbClr>
                </a:outerShdw>
              </a:effectLst>
              <a:cs typeface="Times New Roman" pitchFamily="18" charset="0"/>
            </a:endParaRPr>
          </a:p>
          <a:p>
            <a:pPr algn="just" eaLnBrk="0" hangingPunct="0">
              <a:tabLst>
                <a:tab pos="180975" algn="l"/>
                <a:tab pos="457200" algn="l"/>
              </a:tabLst>
              <a:defRPr/>
            </a:pPr>
            <a:endParaRPr lang="de-DE" sz="800" b="1" i="1" u="sng" dirty="0">
              <a:solidFill>
                <a:srgbClr val="C00000"/>
              </a:solidFill>
              <a:effectLst>
                <a:outerShdw blurRad="38100" dist="38100" dir="2700000" algn="tl">
                  <a:srgbClr val="000000">
                    <a:alpha val="43137"/>
                  </a:srgbClr>
                </a:outerShdw>
              </a:effectLst>
              <a:cs typeface="Times New Roman" pitchFamily="18" charset="0"/>
            </a:endParaRPr>
          </a:p>
          <a:p>
            <a:pPr eaLnBrk="0" hangingPunct="0">
              <a:tabLst>
                <a:tab pos="180975" algn="l"/>
                <a:tab pos="457200" algn="l"/>
              </a:tabLst>
              <a:defRPr/>
            </a:pPr>
            <a:r>
              <a:rPr lang="de-DE" sz="2800" b="1" i="1" dirty="0"/>
              <a:t>Kleine Igel schlafen gern</a:t>
            </a:r>
            <a:r>
              <a:rPr lang="ru-RU" sz="2800" b="1" i="1" dirty="0"/>
              <a:t>      </a:t>
            </a:r>
            <a:r>
              <a:rPr lang="en-US" sz="2800" b="1" i="1" dirty="0" smtClean="0"/>
              <a:t>     </a:t>
            </a:r>
            <a:r>
              <a:rPr lang="ru-RU" sz="2800" b="1" i="1" dirty="0" smtClean="0">
                <a:solidFill>
                  <a:srgbClr val="0000CC"/>
                </a:solidFill>
              </a:rPr>
              <a:t>Маленькие </a:t>
            </a:r>
            <a:r>
              <a:rPr lang="ru-RU" sz="2800" b="1" i="1" dirty="0">
                <a:solidFill>
                  <a:srgbClr val="0000CC"/>
                </a:solidFill>
              </a:rPr>
              <a:t>ёжики спят охотно</a:t>
            </a:r>
            <a:r>
              <a:rPr lang="de-DE" sz="2800" b="1" i="1" dirty="0"/>
              <a:t/>
            </a:r>
            <a:br>
              <a:rPr lang="de-DE" sz="2800" b="1" i="1" dirty="0"/>
            </a:br>
            <a:r>
              <a:rPr lang="de-DE" sz="2800" b="1" i="1" dirty="0"/>
              <a:t>den ganzen Winter lang.</a:t>
            </a:r>
            <a:r>
              <a:rPr lang="ru-RU" sz="2800" b="1" i="1" dirty="0"/>
              <a:t>        </a:t>
            </a:r>
            <a:r>
              <a:rPr lang="en-US" sz="2800" b="1" i="1" dirty="0" smtClean="0"/>
              <a:t>    </a:t>
            </a:r>
            <a:r>
              <a:rPr lang="ru-RU" sz="2800" b="1" i="1" dirty="0" smtClean="0">
                <a:solidFill>
                  <a:srgbClr val="0000CC"/>
                </a:solidFill>
              </a:rPr>
              <a:t>Всю </a:t>
            </a:r>
            <a:r>
              <a:rPr lang="ru-RU" sz="2800" b="1" i="1" dirty="0">
                <a:solidFill>
                  <a:srgbClr val="0000CC"/>
                </a:solidFill>
              </a:rPr>
              <a:t>зиму.</a:t>
            </a:r>
            <a:r>
              <a:rPr lang="de-DE" sz="2800" b="1" i="1" dirty="0"/>
              <a:t/>
            </a:r>
            <a:br>
              <a:rPr lang="de-DE" sz="2800" b="1" i="1" dirty="0"/>
            </a:br>
            <a:r>
              <a:rPr lang="de-DE" sz="2800" b="1" i="1" dirty="0"/>
              <a:t>Wenn sie Regen hören,</a:t>
            </a:r>
            <a:r>
              <a:rPr lang="ru-RU" sz="2800" b="1" i="1" dirty="0"/>
              <a:t>          </a:t>
            </a:r>
            <a:r>
              <a:rPr lang="en-US" sz="2800" b="1" i="1" dirty="0" smtClean="0"/>
              <a:t>   </a:t>
            </a:r>
            <a:r>
              <a:rPr lang="ru-RU" sz="2800" b="1" i="1" dirty="0" smtClean="0">
                <a:solidFill>
                  <a:srgbClr val="0000CC"/>
                </a:solidFill>
              </a:rPr>
              <a:t>Когда </a:t>
            </a:r>
            <a:r>
              <a:rPr lang="ru-RU" sz="2800" b="1" i="1" dirty="0">
                <a:solidFill>
                  <a:srgbClr val="0000CC"/>
                </a:solidFill>
              </a:rPr>
              <a:t>они слышат дождь,</a:t>
            </a:r>
            <a:r>
              <a:rPr lang="de-DE" sz="2800" b="1" i="1" dirty="0"/>
              <a:t/>
            </a:r>
            <a:br>
              <a:rPr lang="de-DE" sz="2800" b="1" i="1" dirty="0"/>
            </a:br>
            <a:r>
              <a:rPr lang="de-DE" sz="2800" b="1" i="1" dirty="0"/>
              <a:t>kann sie das nicht stören,</a:t>
            </a:r>
            <a:r>
              <a:rPr lang="ru-RU" sz="2800" b="1" i="1" dirty="0"/>
              <a:t>      </a:t>
            </a:r>
            <a:r>
              <a:rPr lang="en-US" sz="2800" b="1" i="1" dirty="0" smtClean="0"/>
              <a:t>   </a:t>
            </a:r>
            <a:r>
              <a:rPr lang="ru-RU" sz="2800" b="1" i="1" dirty="0" smtClean="0">
                <a:solidFill>
                  <a:srgbClr val="0000CC"/>
                </a:solidFill>
              </a:rPr>
              <a:t>это </a:t>
            </a:r>
            <a:r>
              <a:rPr lang="ru-RU" sz="2800" b="1" i="1" dirty="0">
                <a:solidFill>
                  <a:srgbClr val="0000CC"/>
                </a:solidFill>
              </a:rPr>
              <a:t>им не может помешать,</a:t>
            </a:r>
            <a:r>
              <a:rPr lang="de-DE" sz="2800" b="1" i="1" dirty="0"/>
              <a:t/>
            </a:r>
            <a:br>
              <a:rPr lang="de-DE" sz="2800" b="1" i="1" dirty="0"/>
            </a:br>
            <a:r>
              <a:rPr lang="de-DE" sz="2800" b="1" i="1" dirty="0"/>
              <a:t>denken: «Was soll das schon sein</a:t>
            </a:r>
            <a:r>
              <a:rPr lang="de-DE" sz="2800" b="1" i="1" dirty="0" smtClean="0"/>
              <a:t>?»   </a:t>
            </a:r>
            <a:r>
              <a:rPr lang="ru-RU" sz="2800" b="1" i="1" dirty="0" smtClean="0"/>
              <a:t> </a:t>
            </a:r>
            <a:r>
              <a:rPr lang="ru-RU" sz="2800" b="1" i="1" dirty="0">
                <a:solidFill>
                  <a:srgbClr val="0000CC"/>
                </a:solidFill>
              </a:rPr>
              <a:t>думают?: «Что это?»</a:t>
            </a:r>
            <a:r>
              <a:rPr lang="de-DE" sz="2800" b="1" i="1" dirty="0"/>
              <a:t/>
            </a:r>
            <a:br>
              <a:rPr lang="de-DE" sz="2800" b="1" i="1" dirty="0"/>
            </a:br>
            <a:r>
              <a:rPr lang="de-DE" sz="2800" b="1" i="1" dirty="0"/>
              <a:t>Und schlafen wieder ein.</a:t>
            </a:r>
            <a:r>
              <a:rPr lang="ru-RU" sz="2800" b="1" i="1" dirty="0"/>
              <a:t>           </a:t>
            </a:r>
            <a:r>
              <a:rPr lang="en-US" sz="2800" b="1" i="1" dirty="0" smtClean="0"/>
              <a:t>          </a:t>
            </a:r>
            <a:r>
              <a:rPr lang="ru-RU" sz="2800" b="1" i="1" dirty="0" smtClean="0">
                <a:solidFill>
                  <a:srgbClr val="0000CC"/>
                </a:solidFill>
              </a:rPr>
              <a:t>И </a:t>
            </a:r>
            <a:r>
              <a:rPr lang="ru-RU" sz="2800" b="1" i="1" dirty="0">
                <a:solidFill>
                  <a:srgbClr val="0000CC"/>
                </a:solidFill>
              </a:rPr>
              <a:t>снова засыпают.</a:t>
            </a:r>
            <a:r>
              <a:rPr lang="de-DE" sz="2800" b="1" i="1" dirty="0"/>
              <a:t/>
            </a:r>
            <a:br>
              <a:rPr lang="de-DE" sz="2800" b="1" i="1" dirty="0"/>
            </a:br>
            <a:r>
              <a:rPr lang="de-DE" sz="2800" b="1" i="1" dirty="0"/>
              <a:t/>
            </a:r>
            <a:br>
              <a:rPr lang="de-DE" sz="2800" b="1" i="1" dirty="0"/>
            </a:br>
            <a:r>
              <a:rPr lang="de-DE" sz="2800" b="1" i="1" dirty="0"/>
              <a:t>Kleine Igel schlafen gern</a:t>
            </a:r>
            <a:r>
              <a:rPr lang="ru-RU" sz="2800" b="1" i="1" dirty="0"/>
              <a:t>    </a:t>
            </a:r>
            <a:r>
              <a:rPr lang="en-US" sz="2800" b="1" i="1" dirty="0" smtClean="0"/>
              <a:t>      </a:t>
            </a:r>
            <a:r>
              <a:rPr lang="ru-RU" sz="2800" b="1" i="1" dirty="0" smtClean="0">
                <a:solidFill>
                  <a:srgbClr val="0000CC"/>
                </a:solidFill>
              </a:rPr>
              <a:t>Маленькие </a:t>
            </a:r>
            <a:r>
              <a:rPr lang="ru-RU" sz="2800" b="1" i="1" dirty="0">
                <a:solidFill>
                  <a:srgbClr val="0000CC"/>
                </a:solidFill>
              </a:rPr>
              <a:t>ёжики любят спать</a:t>
            </a:r>
            <a:r>
              <a:rPr lang="de-DE" sz="2800" b="1" i="1" dirty="0"/>
              <a:t/>
            </a:r>
            <a:br>
              <a:rPr lang="de-DE" sz="2800" b="1" i="1" dirty="0"/>
            </a:br>
            <a:r>
              <a:rPr lang="de-DE" sz="2800" b="1" i="1" dirty="0"/>
              <a:t>den ganzen Winter lang.</a:t>
            </a:r>
            <a:r>
              <a:rPr lang="ru-RU" sz="2800" b="1" i="1" dirty="0"/>
              <a:t>      </a:t>
            </a:r>
            <a:r>
              <a:rPr lang="en-US" sz="2800" b="1" i="1" dirty="0" smtClean="0"/>
              <a:t>      </a:t>
            </a:r>
            <a:r>
              <a:rPr lang="ru-RU" sz="2800" b="1" i="1" dirty="0" smtClean="0">
                <a:solidFill>
                  <a:srgbClr val="0000CC"/>
                </a:solidFill>
              </a:rPr>
              <a:t>Всю </a:t>
            </a:r>
            <a:r>
              <a:rPr lang="ru-RU" sz="2800" b="1" i="1" dirty="0">
                <a:solidFill>
                  <a:srgbClr val="0000CC"/>
                </a:solidFill>
              </a:rPr>
              <a:t>зиму.</a:t>
            </a:r>
            <a:r>
              <a:rPr lang="de-DE" sz="2800" b="1" i="1" dirty="0"/>
              <a:t/>
            </a:r>
            <a:br>
              <a:rPr lang="de-DE" sz="2800" b="1" i="1" dirty="0"/>
            </a:br>
            <a:r>
              <a:rPr lang="de-DE" sz="2800" b="1" i="1" dirty="0"/>
              <a:t>Wenn sie Sturmwind hören,</a:t>
            </a:r>
            <a:r>
              <a:rPr lang="ru-RU" sz="2800" b="1" i="1" dirty="0"/>
              <a:t>    </a:t>
            </a:r>
            <a:r>
              <a:rPr lang="en-US" sz="2800" b="1" i="1" dirty="0" smtClean="0"/>
              <a:t>  </a:t>
            </a:r>
            <a:r>
              <a:rPr lang="ru-RU" sz="2800" b="1" i="1" dirty="0" smtClean="0">
                <a:solidFill>
                  <a:srgbClr val="0000CC"/>
                </a:solidFill>
              </a:rPr>
              <a:t>Когда </a:t>
            </a:r>
            <a:r>
              <a:rPr lang="ru-RU" sz="2800" b="1" i="1" dirty="0">
                <a:solidFill>
                  <a:srgbClr val="0000CC"/>
                </a:solidFill>
              </a:rPr>
              <a:t>они слышат бурю,</a:t>
            </a:r>
            <a:r>
              <a:rPr lang="de-DE" sz="2800" b="1" i="1" dirty="0"/>
              <a:t/>
            </a:r>
            <a:br>
              <a:rPr lang="de-DE" sz="2800" b="1" i="1" dirty="0"/>
            </a:br>
            <a:r>
              <a:rPr lang="de-DE" sz="2800" b="1" i="1" dirty="0"/>
              <a:t>kann sie das nicht stören,</a:t>
            </a:r>
            <a:r>
              <a:rPr lang="ru-RU" sz="2800" b="1" i="1" dirty="0"/>
              <a:t>       </a:t>
            </a:r>
            <a:r>
              <a:rPr lang="en-US" sz="2800" b="1" i="1" dirty="0" smtClean="0"/>
              <a:t>  </a:t>
            </a:r>
            <a:r>
              <a:rPr lang="ru-RU" sz="2800" b="1" i="1" dirty="0" smtClean="0">
                <a:solidFill>
                  <a:srgbClr val="0000CC"/>
                </a:solidFill>
              </a:rPr>
              <a:t>это </a:t>
            </a:r>
            <a:r>
              <a:rPr lang="ru-RU" sz="2800" b="1" i="1" dirty="0">
                <a:solidFill>
                  <a:srgbClr val="0000CC"/>
                </a:solidFill>
              </a:rPr>
              <a:t>им не может помешать.</a:t>
            </a:r>
            <a:r>
              <a:rPr lang="de-DE" sz="2800" b="1" i="1" dirty="0"/>
              <a:t/>
            </a:r>
            <a:br>
              <a:rPr lang="de-DE" sz="2800" b="1" i="1" dirty="0"/>
            </a:br>
            <a:r>
              <a:rPr lang="de-DE" sz="2800" b="1" i="1" dirty="0"/>
              <a:t>denken: «Was soll das schon sein?»</a:t>
            </a:r>
            <a:r>
              <a:rPr lang="ru-RU" sz="2800" b="1" i="1" dirty="0"/>
              <a:t> </a:t>
            </a:r>
            <a:r>
              <a:rPr lang="en-US" sz="2800" b="1" i="1" dirty="0" smtClean="0"/>
              <a:t>   </a:t>
            </a:r>
            <a:r>
              <a:rPr lang="ru-RU" sz="2800" b="1" i="1" dirty="0" smtClean="0">
                <a:solidFill>
                  <a:srgbClr val="0000CC"/>
                </a:solidFill>
              </a:rPr>
              <a:t>думают</a:t>
            </a:r>
            <a:r>
              <a:rPr lang="ru-RU" sz="2800" b="1" i="1" dirty="0">
                <a:solidFill>
                  <a:srgbClr val="0000CC"/>
                </a:solidFill>
              </a:rPr>
              <a:t>: «Что это?»</a:t>
            </a:r>
            <a:r>
              <a:rPr lang="de-DE" sz="2800" b="1" i="1" dirty="0"/>
              <a:t/>
            </a:r>
            <a:br>
              <a:rPr lang="de-DE" sz="2800" b="1" i="1" dirty="0"/>
            </a:br>
            <a:r>
              <a:rPr lang="de-DE" sz="2800" b="1" i="1" dirty="0"/>
              <a:t>Und schlafen wieder ein.</a:t>
            </a:r>
            <a:r>
              <a:rPr lang="ru-RU" sz="2800" b="1" i="1" dirty="0"/>
              <a:t>           </a:t>
            </a:r>
            <a:r>
              <a:rPr lang="en-US" sz="2800" b="1" i="1" dirty="0" smtClean="0"/>
              <a:t>  </a:t>
            </a:r>
            <a:r>
              <a:rPr lang="ru-RU" sz="2800" b="1" i="1" dirty="0" smtClean="0">
                <a:solidFill>
                  <a:srgbClr val="0000CC"/>
                </a:solidFill>
              </a:rPr>
              <a:t>И </a:t>
            </a:r>
            <a:r>
              <a:rPr lang="ru-RU" sz="2800" b="1" i="1" dirty="0">
                <a:solidFill>
                  <a:srgbClr val="0000CC"/>
                </a:solidFill>
              </a:rPr>
              <a:t>снова засыпают.</a:t>
            </a:r>
            <a:endParaRPr lang="de-DE" sz="2800" b="1" i="1" dirty="0">
              <a:solidFill>
                <a:srgbClr val="0000CC"/>
              </a:solidFill>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ppt_x"/>
                                          </p:val>
                                        </p:tav>
                                        <p:tav tm="100000">
                                          <p:val>
                                            <p:strVal val="#ppt_x"/>
                                          </p:val>
                                        </p:tav>
                                      </p:tavLst>
                                    </p:anim>
                                    <p:anim calcmode="lin" valueType="num">
                                      <p:cBhvr additive="base">
                                        <p:cTn id="8" dur="500" fill="hold"/>
                                        <p:tgtEl>
                                          <p:spTgt spid="1064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KleineIgel-schlafenger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a:hlinkClick r:id="" action="ppaction://noaction">
              <a:snd r:embed="rId2" name="Lied-Ich-kann-alles.wav"/>
            </a:hlinkClick>
          </p:cNvPr>
          <p:cNvSpPr>
            <a:spLocks noChangeArrowheads="1"/>
          </p:cNvSpPr>
          <p:nvPr/>
        </p:nvSpPr>
        <p:spPr bwMode="auto">
          <a:xfrm>
            <a:off x="309522" y="0"/>
            <a:ext cx="11572956" cy="6617196"/>
          </a:xfrm>
          <a:prstGeom prst="rect">
            <a:avLst/>
          </a:prstGeom>
          <a:noFill/>
          <a:ln w="9525">
            <a:noFill/>
            <a:miter lim="800000"/>
            <a:headEnd/>
            <a:tailEnd/>
          </a:ln>
        </p:spPr>
        <p:txBody>
          <a:bodyPr wrap="square" anchor="ctr">
            <a:spAutoFit/>
          </a:bodyPr>
          <a:lstStyle/>
          <a:p>
            <a:pPr algn="ctr" eaLnBrk="0" hangingPunct="0">
              <a:tabLst>
                <a:tab pos="180975" algn="l"/>
                <a:tab pos="457200" algn="l"/>
              </a:tabLst>
              <a:defRPr/>
            </a:pPr>
            <a:r>
              <a:rPr lang="de-DE" sz="3200" b="1" i="1" dirty="0">
                <a:solidFill>
                  <a:srgbClr val="C00000"/>
                </a:solidFill>
                <a:effectLst>
                  <a:outerShdw blurRad="38100" dist="38100" dir="2700000" algn="tl">
                    <a:srgbClr val="000000">
                      <a:alpha val="43137"/>
                    </a:srgbClr>
                  </a:outerShdw>
                </a:effectLst>
                <a:cs typeface="Times New Roman" pitchFamily="18" charset="0"/>
              </a:rPr>
              <a:t>Ich kann alles, wenn ich </a:t>
            </a:r>
            <a:r>
              <a:rPr lang="de-DE" sz="3200" b="1" i="1" dirty="0" smtClean="0">
                <a:solidFill>
                  <a:srgbClr val="C00000"/>
                </a:solidFill>
                <a:effectLst>
                  <a:outerShdw blurRad="38100" dist="38100" dir="2700000" algn="tl">
                    <a:srgbClr val="000000">
                      <a:alpha val="43137"/>
                    </a:srgbClr>
                  </a:outerShdw>
                </a:effectLst>
                <a:cs typeface="Times New Roman" pitchFamily="18" charset="0"/>
              </a:rPr>
              <a:t>will. </a:t>
            </a:r>
            <a:r>
              <a:rPr lang="ru-RU" sz="2800" b="1" i="1" dirty="0" smtClean="0">
                <a:solidFill>
                  <a:srgbClr val="008000"/>
                </a:solidFill>
                <a:effectLst>
                  <a:outerShdw blurRad="38100" dist="38100" dir="2700000" algn="tl">
                    <a:srgbClr val="000000">
                      <a:alpha val="43137"/>
                    </a:srgbClr>
                  </a:outerShdw>
                </a:effectLst>
                <a:cs typeface="Times New Roman" pitchFamily="18" charset="0"/>
              </a:rPr>
              <a:t>Я </a:t>
            </a:r>
            <a:r>
              <a:rPr lang="ru-RU" sz="2800" b="1" i="1" dirty="0">
                <a:solidFill>
                  <a:srgbClr val="008000"/>
                </a:solidFill>
                <a:effectLst>
                  <a:outerShdw blurRad="38100" dist="38100" dir="2700000" algn="tl">
                    <a:srgbClr val="000000">
                      <a:alpha val="43137"/>
                    </a:srgbClr>
                  </a:outerShdw>
                </a:effectLst>
                <a:cs typeface="Times New Roman" pitchFamily="18" charset="0"/>
              </a:rPr>
              <a:t>могу всё, если захочу</a:t>
            </a:r>
          </a:p>
          <a:p>
            <a:pPr eaLnBrk="0" hangingPunct="0">
              <a:tabLst>
                <a:tab pos="180975" algn="l"/>
                <a:tab pos="457200" algn="l"/>
              </a:tabLst>
              <a:defRPr/>
            </a:pPr>
            <a:r>
              <a:rPr lang="de-DE" sz="2800" b="1" i="1" dirty="0"/>
              <a:t>Kochen, backen, Russisch sprechen,</a:t>
            </a:r>
            <a:endParaRPr lang="ru-RU" sz="2800" b="1" i="1" dirty="0"/>
          </a:p>
          <a:p>
            <a:pPr algn="ctr" eaLnBrk="0" hangingPunct="0">
              <a:tabLst>
                <a:tab pos="180975" algn="l"/>
                <a:tab pos="457200" algn="l"/>
              </a:tabLst>
              <a:defRPr/>
            </a:pPr>
            <a:r>
              <a:rPr lang="ru-RU" sz="2800" b="1" i="1" dirty="0">
                <a:solidFill>
                  <a:srgbClr val="0000CC"/>
                </a:solidFill>
              </a:rPr>
              <a:t>Варить, печь, говорить по-русски,</a:t>
            </a:r>
            <a:endParaRPr lang="de-DE" sz="2800" b="1" i="1" dirty="0">
              <a:solidFill>
                <a:srgbClr val="0000CC"/>
              </a:solidFill>
            </a:endParaRPr>
          </a:p>
          <a:p>
            <a:pPr eaLnBrk="0" hangingPunct="0">
              <a:tabLst>
                <a:tab pos="180975" algn="l"/>
                <a:tab pos="457200" algn="l"/>
              </a:tabLst>
              <a:defRPr/>
            </a:pPr>
            <a:r>
              <a:rPr lang="de-DE" sz="2800" b="1" i="1" dirty="0"/>
              <a:t>Ohne Taschenrechner rechnen.</a:t>
            </a:r>
            <a:endParaRPr lang="ru-RU" sz="2800" b="1" i="1" dirty="0"/>
          </a:p>
          <a:p>
            <a:pPr algn="ctr" eaLnBrk="0" hangingPunct="0">
              <a:tabLst>
                <a:tab pos="180975" algn="l"/>
                <a:tab pos="457200" algn="l"/>
              </a:tabLst>
              <a:defRPr/>
            </a:pPr>
            <a:r>
              <a:rPr lang="ru-RU" sz="2800" b="1" i="1" dirty="0">
                <a:solidFill>
                  <a:srgbClr val="0000CC"/>
                </a:solidFill>
              </a:rPr>
              <a:t>Решать без калькулятора.</a:t>
            </a:r>
            <a:endParaRPr lang="de-DE" sz="2800" b="1" i="1" dirty="0">
              <a:solidFill>
                <a:srgbClr val="0000CC"/>
              </a:solidFill>
            </a:endParaRPr>
          </a:p>
          <a:p>
            <a:pPr eaLnBrk="0" hangingPunct="0">
              <a:tabLst>
                <a:tab pos="180975" algn="l"/>
                <a:tab pos="457200" algn="l"/>
              </a:tabLst>
              <a:defRPr/>
            </a:pPr>
            <a:r>
              <a:rPr lang="de-DE" sz="2800" b="1" i="1" dirty="0"/>
              <a:t>Ist das wenig oder viel? Ich kann alles, wenn ich will.</a:t>
            </a:r>
            <a:endParaRPr lang="ru-RU" sz="2800" b="1" i="1" dirty="0"/>
          </a:p>
          <a:p>
            <a:pPr algn="ctr" eaLnBrk="0" hangingPunct="0">
              <a:tabLst>
                <a:tab pos="180975" algn="l"/>
                <a:tab pos="457200" algn="l"/>
              </a:tabLst>
              <a:defRPr/>
            </a:pPr>
            <a:r>
              <a:rPr lang="ru-RU" sz="2800" b="1" i="1" dirty="0">
                <a:solidFill>
                  <a:srgbClr val="0000CC"/>
                </a:solidFill>
              </a:rPr>
              <a:t>Это много или мало? Я могу всё, если захочу.</a:t>
            </a:r>
            <a:endParaRPr lang="de-DE" sz="2800" b="1" i="1" dirty="0">
              <a:solidFill>
                <a:srgbClr val="0000CC"/>
              </a:solidFill>
            </a:endParaRPr>
          </a:p>
          <a:p>
            <a:pPr eaLnBrk="0" hangingPunct="0">
              <a:tabLst>
                <a:tab pos="180975" algn="l"/>
                <a:tab pos="457200" algn="l"/>
              </a:tabLst>
              <a:defRPr/>
            </a:pPr>
            <a:r>
              <a:rPr lang="de-DE" sz="2800" b="1" i="1" dirty="0"/>
              <a:t>Malen und fotografieren, viele Autos reparieren.</a:t>
            </a:r>
            <a:endParaRPr lang="ru-RU" sz="2800" b="1" i="1" dirty="0"/>
          </a:p>
          <a:p>
            <a:pPr algn="ctr" eaLnBrk="0" hangingPunct="0">
              <a:tabLst>
                <a:tab pos="180975" algn="l"/>
                <a:tab pos="457200" algn="l"/>
              </a:tabLst>
              <a:defRPr/>
            </a:pPr>
            <a:r>
              <a:rPr lang="ru-RU" sz="2800" b="1" i="1" dirty="0">
                <a:solidFill>
                  <a:srgbClr val="0000CC"/>
                </a:solidFill>
              </a:rPr>
              <a:t>Рисовать и фотографировать, ремонтировать авто.</a:t>
            </a:r>
            <a:endParaRPr lang="de-DE" sz="2800" b="1" i="1" dirty="0">
              <a:solidFill>
                <a:srgbClr val="0000CC"/>
              </a:solidFill>
            </a:endParaRPr>
          </a:p>
          <a:p>
            <a:pPr eaLnBrk="0" hangingPunct="0">
              <a:tabLst>
                <a:tab pos="180975" algn="l"/>
                <a:tab pos="457200" algn="l"/>
              </a:tabLst>
              <a:defRPr/>
            </a:pPr>
            <a:r>
              <a:rPr lang="de-DE" sz="2800" b="1" i="1" dirty="0"/>
              <a:t>Ist das wenig oder viel? Ich kann alles, wenn ich will.</a:t>
            </a:r>
          </a:p>
          <a:p>
            <a:pPr algn="ctr" eaLnBrk="0" hangingPunct="0">
              <a:tabLst>
                <a:tab pos="180975" algn="l"/>
                <a:tab pos="457200" algn="l"/>
              </a:tabLst>
              <a:defRPr/>
            </a:pPr>
            <a:r>
              <a:rPr lang="ru-RU" sz="2800" b="1" i="1" dirty="0">
                <a:solidFill>
                  <a:srgbClr val="0000CC"/>
                </a:solidFill>
              </a:rPr>
              <a:t>Это много или мало? Я могу всё, если захочу.</a:t>
            </a:r>
            <a:endParaRPr lang="de-DE" sz="2800" b="1" i="1" dirty="0">
              <a:solidFill>
                <a:srgbClr val="0000CC"/>
              </a:solidFill>
            </a:endParaRPr>
          </a:p>
          <a:p>
            <a:pPr eaLnBrk="0" hangingPunct="0">
              <a:tabLst>
                <a:tab pos="180975" algn="l"/>
                <a:tab pos="457200" algn="l"/>
              </a:tabLst>
              <a:defRPr/>
            </a:pPr>
            <a:r>
              <a:rPr lang="de-DE" sz="2800" b="1" i="1" dirty="0"/>
              <a:t>In der Stunde laut lachen, manchmal Hausaufgaben machen.</a:t>
            </a:r>
            <a:endParaRPr lang="ru-RU" sz="2800" b="1" i="1" dirty="0"/>
          </a:p>
          <a:p>
            <a:pPr algn="ctr" eaLnBrk="0" hangingPunct="0">
              <a:tabLst>
                <a:tab pos="180975" algn="l"/>
                <a:tab pos="457200" algn="l"/>
              </a:tabLst>
              <a:defRPr/>
            </a:pPr>
            <a:r>
              <a:rPr lang="ru-RU" sz="2800" b="1" i="1" dirty="0">
                <a:solidFill>
                  <a:srgbClr val="0000CC"/>
                </a:solidFill>
              </a:rPr>
              <a:t>На уроке громко смеяться, иногда делать </a:t>
            </a:r>
            <a:r>
              <a:rPr lang="ru-RU" sz="2800" b="1" i="1" dirty="0" err="1">
                <a:solidFill>
                  <a:srgbClr val="0000CC"/>
                </a:solidFill>
              </a:rPr>
              <a:t>дом.задания</a:t>
            </a:r>
            <a:r>
              <a:rPr lang="ru-RU" sz="2800" b="1" i="1" dirty="0">
                <a:solidFill>
                  <a:srgbClr val="0000CC"/>
                </a:solidFill>
              </a:rPr>
              <a:t>.</a:t>
            </a:r>
            <a:endParaRPr lang="de-DE" sz="2800" b="1" i="1" dirty="0">
              <a:solidFill>
                <a:srgbClr val="0000CC"/>
              </a:solidFill>
            </a:endParaRPr>
          </a:p>
          <a:p>
            <a:pPr eaLnBrk="0" hangingPunct="0">
              <a:tabLst>
                <a:tab pos="180975" algn="l"/>
                <a:tab pos="457200" algn="l"/>
              </a:tabLst>
              <a:defRPr/>
            </a:pPr>
            <a:r>
              <a:rPr lang="de-DE" sz="2800" b="1" i="1" dirty="0"/>
              <a:t>Ist das wenig oder viel? Ich kann alles, wenn ich will.</a:t>
            </a:r>
            <a:endParaRPr lang="ru-RU" sz="2800" b="1" i="1" dirty="0"/>
          </a:p>
          <a:p>
            <a:pPr algn="ctr" eaLnBrk="0" hangingPunct="0">
              <a:tabLst>
                <a:tab pos="180975" algn="l"/>
                <a:tab pos="457200" algn="l"/>
              </a:tabLst>
              <a:defRPr/>
            </a:pPr>
            <a:r>
              <a:rPr lang="ru-RU" sz="2800" b="1" i="1" dirty="0">
                <a:solidFill>
                  <a:srgbClr val="0000CC"/>
                </a:solidFill>
              </a:rPr>
              <a:t>Это много или мало? Я могу всё, если захочу.</a:t>
            </a:r>
            <a:endParaRPr lang="de-DE" sz="2800" b="1" i="1" dirty="0">
              <a:solidFill>
                <a:srgbClr val="0000CC"/>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ppt_x"/>
                                          </p:val>
                                        </p:tav>
                                        <p:tav tm="100000">
                                          <p:val>
                                            <p:strVal val="#ppt_x"/>
                                          </p:val>
                                        </p:tav>
                                      </p:tavLst>
                                    </p:anim>
                                    <p:anim calcmode="lin" valueType="num">
                                      <p:cBhvr additive="base">
                                        <p:cTn id="8" dur="500" fill="hold"/>
                                        <p:tgtEl>
                                          <p:spTgt spid="1064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Lied-Ich-kann-all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0"/>
            <a:ext cx="12192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1" hangingPunct="1">
              <a:tabLst>
                <a:tab pos="180975" algn="l"/>
              </a:tabLst>
            </a:pPr>
            <a:r>
              <a:rPr kumimoji="0" lang="ru-RU" sz="4000" b="1" i="1" u="none" strike="noStrike" cap="none" normalizeH="0" baseline="0" dirty="0" smtClean="0">
                <a:ln>
                  <a:noFill/>
                </a:ln>
                <a:solidFill>
                  <a:srgbClr val="000000"/>
                </a:solidFill>
                <a:effectLst/>
                <a:latin typeface="Times New Roman CYR"/>
                <a:ea typeface="Times New Roman" pitchFamily="18" charset="0"/>
                <a:cs typeface="Arial" pitchFamily="34" charset="0"/>
              </a:rPr>
              <a:t>С помощью модальных глаголов мы выражаем наше отношение к действию: мы не делаем, а только хотим </a:t>
            </a:r>
            <a:r>
              <a:rPr lang="ru-RU" sz="4000" b="1" i="1" dirty="0" smtClean="0">
                <a:solidFill>
                  <a:srgbClr val="000000"/>
                </a:solidFill>
                <a:latin typeface="Times New Roman CYR"/>
                <a:ea typeface="Times New Roman" pitchFamily="18" charset="0"/>
                <a:cs typeface="Times New Roman CYR"/>
              </a:rPr>
              <a:t>(</a:t>
            </a:r>
            <a:r>
              <a:rPr kumimoji="0" lang="ru-RU" sz="4000" b="1" i="1" u="none" strike="noStrike" cap="none" normalizeH="0" baseline="0" dirty="0" smtClean="0">
                <a:ln>
                  <a:noFill/>
                </a:ln>
                <a:solidFill>
                  <a:srgbClr val="000000"/>
                </a:solidFill>
                <a:effectLst/>
                <a:latin typeface="Times New Roman CYR"/>
                <a:ea typeface="Times New Roman" pitchFamily="18" charset="0"/>
                <a:cs typeface="Arial" pitchFamily="34" charset="0"/>
              </a:rPr>
              <a:t>можем,</a:t>
            </a:r>
            <a:r>
              <a:rPr kumimoji="0" lang="ru-RU" sz="4000" b="1" i="1" u="none" strike="noStrike" cap="none" normalizeH="0" baseline="0" dirty="0" smtClean="0">
                <a:ln>
                  <a:noFill/>
                </a:ln>
                <a:solidFill>
                  <a:srgbClr val="000000"/>
                </a:solidFill>
                <a:effectLst/>
                <a:latin typeface="Times New Roman CYR"/>
                <a:ea typeface="Times New Roman" pitchFamily="18" charset="0"/>
                <a:cs typeface="Times New Roman CYR"/>
              </a:rPr>
              <a:t> должны) что-то сделать.</a:t>
            </a:r>
            <a:endParaRPr kumimoji="0" lang="ru-RU" sz="4000" b="0" i="0" u="none" strike="noStrike" cap="none" normalizeH="0" baseline="0" dirty="0" smtClean="0">
              <a:ln>
                <a:noFill/>
              </a:ln>
              <a:solidFill>
                <a:schemeClr val="tx1"/>
              </a:solidFill>
              <a:effectLst/>
              <a:latin typeface="Arial" pitchFamily="34" charset="0"/>
              <a:cs typeface="Times New Roman CYR"/>
              <a:sym typeface="Times New Roman CYR"/>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ru-RU" sz="4000" b="1" i="1" u="none" strike="noStrike" cap="none" normalizeH="0" baseline="0" dirty="0" smtClean="0">
                <a:ln>
                  <a:noFill/>
                </a:ln>
                <a:solidFill>
                  <a:srgbClr val="000000"/>
                </a:solidFill>
                <a:effectLst/>
                <a:latin typeface="Times New Roman CYR"/>
                <a:ea typeface="Times New Roman" pitchFamily="18" charset="0"/>
                <a:cs typeface="Times New Roman CYR"/>
                <a:sym typeface="Times New Roman CYR"/>
              </a:rPr>
              <a:t>	Модальные глаголы не терпят возле себя второго глагола</a:t>
            </a:r>
            <a:r>
              <a:rPr lang="ru-RU" sz="4000" b="1" i="1" dirty="0" smtClean="0">
                <a:solidFill>
                  <a:srgbClr val="000000"/>
                </a:solidFill>
                <a:ea typeface="Times New Roman" pitchFamily="18" charset="0"/>
                <a:cs typeface="Times New Roman CYR"/>
                <a:sym typeface="Times New Roman CYR"/>
              </a:rPr>
              <a:t>,</a:t>
            </a:r>
            <a:r>
              <a:rPr kumimoji="0" lang="ru-RU" sz="4000" b="1" i="1" u="none" strike="noStrike" cap="none" normalizeH="0" baseline="0" dirty="0" smtClean="0">
                <a:ln>
                  <a:noFill/>
                </a:ln>
                <a:solidFill>
                  <a:srgbClr val="000000"/>
                </a:solidFill>
                <a:effectLst/>
                <a:latin typeface="Times New Roman CYR"/>
                <a:ea typeface="Times New Roman" pitchFamily="18" charset="0"/>
                <a:cs typeface="Times New Roman CYR"/>
              </a:rPr>
              <a:t> поэтому основной глагол стоит в конце предложения:</a:t>
            </a:r>
            <a:endParaRPr kumimoji="0" lang="ru-RU" sz="4000" b="0" i="0" u="none" strike="noStrike" cap="none" normalizeH="0" baseline="0" dirty="0" smtClean="0">
              <a:ln>
                <a:noFill/>
              </a:ln>
              <a:solidFill>
                <a:schemeClr val="tx1"/>
              </a:solidFill>
              <a:effectLst/>
              <a:latin typeface="Arial" pitchFamily="34" charset="0"/>
              <a:cs typeface="Times New Roman CYR"/>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ru-RU" sz="4000" b="1" i="1" u="none" strike="noStrike" cap="none" normalizeH="0" baseline="0" dirty="0" smtClean="0">
                <a:ln>
                  <a:noFill/>
                </a:ln>
                <a:solidFill>
                  <a:srgbClr val="000000"/>
                </a:solidFill>
                <a:effectLst/>
                <a:latin typeface="Arial" pitchFamily="34" charset="0"/>
                <a:ea typeface="Times New Roman" pitchFamily="18" charset="0"/>
                <a:cs typeface="Times New Roman CYR"/>
                <a:sym typeface="Times New Roman CYR"/>
              </a:rPr>
              <a:t>	</a:t>
            </a:r>
            <a:r>
              <a:rPr kumimoji="0" lang="de-DE" sz="4000" b="1" i="1" u="none" strike="noStrike" cap="none" normalizeH="0" baseline="0" dirty="0" smtClean="0">
                <a:ln>
                  <a:noFill/>
                </a:ln>
                <a:solidFill>
                  <a:srgbClr val="000000"/>
                </a:solidFill>
                <a:effectLst/>
                <a:latin typeface="Arial" pitchFamily="34" charset="0"/>
                <a:ea typeface="Times New Roman" pitchFamily="18" charset="0"/>
                <a:cs typeface="Times New Roman CYR"/>
                <a:sym typeface="Times New Roman CYR"/>
              </a:rPr>
              <a:t>Ich </a:t>
            </a:r>
            <a:r>
              <a:rPr kumimoji="0" lang="de-DE" sz="4000" b="1" i="1" u="sng" strike="noStrike" cap="none" normalizeH="0" baseline="0" dirty="0" smtClean="0">
                <a:ln>
                  <a:noFill/>
                </a:ln>
                <a:solidFill>
                  <a:srgbClr val="FF0000"/>
                </a:solidFill>
                <a:effectLst/>
                <a:latin typeface="Arial" pitchFamily="34" charset="0"/>
                <a:ea typeface="Times New Roman" pitchFamily="18" charset="0"/>
                <a:cs typeface="Times New Roman CYR"/>
                <a:sym typeface="Times New Roman CYR"/>
              </a:rPr>
              <a:t>will</a:t>
            </a:r>
            <a:r>
              <a:rPr kumimoji="0" lang="de-DE" sz="4000" b="1" i="1" u="none" strike="noStrike" cap="none" normalizeH="0" baseline="0" dirty="0" smtClean="0">
                <a:ln>
                  <a:noFill/>
                </a:ln>
                <a:solidFill>
                  <a:srgbClr val="000000"/>
                </a:solidFill>
                <a:effectLst/>
                <a:latin typeface="Arial" pitchFamily="34" charset="0"/>
                <a:ea typeface="Times New Roman" pitchFamily="18" charset="0"/>
                <a:cs typeface="Times New Roman CYR"/>
                <a:sym typeface="Times New Roman CYR"/>
              </a:rPr>
              <a:t> in die Bibliothek </a:t>
            </a:r>
            <a:r>
              <a:rPr kumimoji="0" lang="de-DE" sz="4000" b="1" i="1" u="sng" strike="noStrike" cap="none" normalizeH="0" baseline="0" dirty="0" smtClean="0">
                <a:ln>
                  <a:noFill/>
                </a:ln>
                <a:solidFill>
                  <a:srgbClr val="FF0000"/>
                </a:solidFill>
                <a:effectLst/>
                <a:latin typeface="Arial" pitchFamily="34" charset="0"/>
                <a:ea typeface="Times New Roman" pitchFamily="18" charset="0"/>
                <a:cs typeface="Times New Roman CYR"/>
                <a:sym typeface="Times New Roman CYR"/>
              </a:rPr>
              <a:t>gehen</a:t>
            </a:r>
            <a:r>
              <a:rPr kumimoji="0" lang="de-DE" sz="4000" b="1" i="1" u="none" strike="noStrike" cap="none" normalizeH="0" baseline="0" dirty="0" smtClean="0">
                <a:ln>
                  <a:noFill/>
                </a:ln>
                <a:solidFill>
                  <a:srgbClr val="000000"/>
                </a:solidFill>
                <a:effectLst/>
                <a:latin typeface="Arial" pitchFamily="34" charset="0"/>
                <a:ea typeface="Times New Roman" pitchFamily="18" charset="0"/>
                <a:cs typeface="Times New Roman CYR"/>
                <a:sym typeface="Times New Roman CYR"/>
              </a:rPr>
              <a:t>. </a:t>
            </a:r>
            <a:r>
              <a:rPr kumimoji="0" lang="de-DE" sz="4000" b="1" i="1" u="sng" strike="noStrike" cap="none" normalizeH="0" baseline="0" dirty="0" smtClean="0">
                <a:ln>
                  <a:noFill/>
                </a:ln>
                <a:solidFill>
                  <a:srgbClr val="FF0000"/>
                </a:solidFill>
                <a:effectLst/>
                <a:latin typeface="Arial" pitchFamily="34" charset="0"/>
                <a:ea typeface="Times New Roman" pitchFamily="18" charset="0"/>
                <a:cs typeface="Times New Roman CYR"/>
                <a:sym typeface="Times New Roman CYR"/>
              </a:rPr>
              <a:t>Kannst</a:t>
            </a:r>
            <a:r>
              <a:rPr kumimoji="0" lang="de-DE" sz="4000" b="1" i="1" u="none" strike="noStrike" cap="none" normalizeH="0" baseline="0" dirty="0" smtClean="0">
                <a:ln>
                  <a:noFill/>
                </a:ln>
                <a:solidFill>
                  <a:srgbClr val="000000"/>
                </a:solidFill>
                <a:effectLst/>
                <a:latin typeface="Arial" pitchFamily="34" charset="0"/>
                <a:ea typeface="Times New Roman" pitchFamily="18" charset="0"/>
                <a:cs typeface="Times New Roman CYR"/>
                <a:sym typeface="Times New Roman CYR"/>
              </a:rPr>
              <a:t> du mir dein Buch </a:t>
            </a:r>
            <a:r>
              <a:rPr kumimoji="0" lang="de-DE" sz="4000" b="1" i="1" u="sng" strike="noStrike" cap="none" normalizeH="0" baseline="0" dirty="0" smtClean="0">
                <a:ln>
                  <a:noFill/>
                </a:ln>
                <a:solidFill>
                  <a:srgbClr val="FF0000"/>
                </a:solidFill>
                <a:effectLst/>
                <a:latin typeface="Arial" pitchFamily="34" charset="0"/>
                <a:ea typeface="Times New Roman" pitchFamily="18" charset="0"/>
                <a:cs typeface="Times New Roman CYR"/>
                <a:sym typeface="Times New Roman CYR"/>
              </a:rPr>
              <a:t>geben</a:t>
            </a:r>
            <a:r>
              <a:rPr kumimoji="0" lang="de-DE" sz="4000" b="1" i="1" u="none" strike="noStrike" cap="none" normalizeH="0" baseline="0" dirty="0" smtClean="0">
                <a:ln>
                  <a:noFill/>
                </a:ln>
                <a:solidFill>
                  <a:srgbClr val="000000"/>
                </a:solidFill>
                <a:effectLst/>
                <a:latin typeface="Arial" pitchFamily="34" charset="0"/>
                <a:ea typeface="Times New Roman" pitchFamily="18" charset="0"/>
                <a:cs typeface="Times New Roman CYR"/>
                <a:sym typeface="Times New Roman CYR"/>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12192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3600" b="1" i="1" dirty="0" smtClean="0">
                <a:solidFill>
                  <a:srgbClr val="0000CC"/>
                </a:solidFill>
              </a:rPr>
              <a:t>Значение модальных глаголов:</a:t>
            </a:r>
            <a:endParaRPr lang="ru-RU" sz="3600" dirty="0" smtClean="0">
              <a:solidFill>
                <a:srgbClr val="0000CC"/>
              </a:solidFill>
            </a:endParaRPr>
          </a:p>
          <a:p>
            <a:r>
              <a:rPr lang="de-DE" sz="3600" b="1" i="1" dirty="0" smtClean="0">
                <a:solidFill>
                  <a:srgbClr val="FF0000"/>
                </a:solidFill>
              </a:rPr>
              <a:t>wollen</a:t>
            </a:r>
            <a:r>
              <a:rPr lang="ru-RU" sz="3600" b="1" i="1" dirty="0" smtClean="0"/>
              <a:t> — хотеть, желать</a:t>
            </a:r>
            <a:endParaRPr lang="ru-RU" sz="3600" dirty="0" smtClean="0"/>
          </a:p>
          <a:p>
            <a:r>
              <a:rPr lang="de-DE" sz="3600" b="1" i="1" dirty="0" smtClean="0">
                <a:solidFill>
                  <a:srgbClr val="FF0000"/>
                </a:solidFill>
              </a:rPr>
              <a:t>k</a:t>
            </a:r>
            <a:r>
              <a:rPr lang="ru-RU" sz="3600" b="1" i="1" dirty="0" err="1" smtClean="0">
                <a:solidFill>
                  <a:srgbClr val="FF0000"/>
                </a:solidFill>
              </a:rPr>
              <a:t>ö</a:t>
            </a:r>
            <a:r>
              <a:rPr lang="de-DE" sz="3600" b="1" i="1" dirty="0" err="1" smtClean="0">
                <a:solidFill>
                  <a:srgbClr val="FF0000"/>
                </a:solidFill>
              </a:rPr>
              <a:t>nnen</a:t>
            </a:r>
            <a:r>
              <a:rPr lang="ru-RU" sz="3600" b="1" i="1" dirty="0" smtClean="0">
                <a:solidFill>
                  <a:srgbClr val="FF0000"/>
                </a:solidFill>
              </a:rPr>
              <a:t> </a:t>
            </a:r>
            <a:r>
              <a:rPr lang="ru-RU" sz="3600" b="1" i="1" dirty="0" smtClean="0"/>
              <a:t>— мочь, уметь, иметь возможность</a:t>
            </a:r>
            <a:endParaRPr lang="ru-RU" sz="3600" dirty="0" smtClean="0"/>
          </a:p>
          <a:p>
            <a:r>
              <a:rPr lang="de-DE" sz="3600" b="1" i="1" dirty="0" smtClean="0">
                <a:solidFill>
                  <a:srgbClr val="FF0000"/>
                </a:solidFill>
              </a:rPr>
              <a:t>d</a:t>
            </a:r>
            <a:r>
              <a:rPr lang="ru-RU" sz="3600" b="1" i="1" dirty="0" err="1" smtClean="0">
                <a:solidFill>
                  <a:srgbClr val="FF0000"/>
                </a:solidFill>
              </a:rPr>
              <a:t>ü</a:t>
            </a:r>
            <a:r>
              <a:rPr lang="de-DE" sz="3600" b="1" i="1" dirty="0" err="1" smtClean="0">
                <a:solidFill>
                  <a:srgbClr val="FF0000"/>
                </a:solidFill>
              </a:rPr>
              <a:t>rfen</a:t>
            </a:r>
            <a:r>
              <a:rPr lang="de-DE" sz="3600" b="1" i="1" dirty="0" smtClean="0">
                <a:solidFill>
                  <a:srgbClr val="FF0000"/>
                </a:solidFill>
              </a:rPr>
              <a:t> </a:t>
            </a:r>
            <a:r>
              <a:rPr lang="ru-RU" sz="3600" b="1" i="1" dirty="0" smtClean="0"/>
              <a:t>— мочь, иметь разрешение, иметь право</a:t>
            </a:r>
            <a:endParaRPr lang="ru-RU" sz="3600" dirty="0" smtClean="0"/>
          </a:p>
          <a:p>
            <a:r>
              <a:rPr lang="de-DE" sz="3600" b="1" i="1" dirty="0" smtClean="0">
                <a:solidFill>
                  <a:srgbClr val="FF0000"/>
                </a:solidFill>
              </a:rPr>
              <a:t>m</a:t>
            </a:r>
            <a:r>
              <a:rPr lang="ru-RU" sz="3600" b="1" i="1" dirty="0" err="1" smtClean="0">
                <a:solidFill>
                  <a:srgbClr val="FF0000"/>
                </a:solidFill>
              </a:rPr>
              <a:t>ü</a:t>
            </a:r>
            <a:r>
              <a:rPr lang="de-DE" sz="3600" b="1" i="1" dirty="0" err="1" smtClean="0">
                <a:solidFill>
                  <a:srgbClr val="FF0000"/>
                </a:solidFill>
              </a:rPr>
              <a:t>ssen</a:t>
            </a:r>
            <a:r>
              <a:rPr lang="ru-RU" sz="3600" b="1" i="1" dirty="0" smtClean="0">
                <a:solidFill>
                  <a:srgbClr val="FF0000"/>
                </a:solidFill>
              </a:rPr>
              <a:t> </a:t>
            </a:r>
            <a:r>
              <a:rPr lang="ru-RU" sz="3600" b="1" i="1" dirty="0" smtClean="0"/>
              <a:t>— быть должным (по внутренней потребности, важно для нашей жизни)</a:t>
            </a:r>
            <a:endParaRPr lang="ru-RU" sz="3600" dirty="0" smtClean="0"/>
          </a:p>
          <a:p>
            <a:r>
              <a:rPr lang="de-DE" sz="3600" b="1" i="1" dirty="0" smtClean="0">
                <a:solidFill>
                  <a:srgbClr val="FF0000"/>
                </a:solidFill>
              </a:rPr>
              <a:t>sollen</a:t>
            </a:r>
            <a:r>
              <a:rPr lang="ru-RU" sz="3600" b="1" i="1" dirty="0" smtClean="0"/>
              <a:t> — быть должным (по воле других)</a:t>
            </a:r>
            <a:endParaRPr lang="ru-RU" sz="3600" dirty="0" smtClean="0"/>
          </a:p>
          <a:p>
            <a:r>
              <a:rPr lang="de-DE" sz="3600" b="1" i="1" dirty="0" smtClean="0">
                <a:solidFill>
                  <a:srgbClr val="FF0000"/>
                </a:solidFill>
              </a:rPr>
              <a:t>lassen</a:t>
            </a:r>
            <a:r>
              <a:rPr lang="ru-RU" sz="3600" b="1" i="1" dirty="0" smtClean="0">
                <a:solidFill>
                  <a:srgbClr val="FF0000"/>
                </a:solidFill>
              </a:rPr>
              <a:t> </a:t>
            </a:r>
            <a:r>
              <a:rPr lang="ru-RU" sz="3600" b="1" i="1" dirty="0" smtClean="0"/>
              <a:t>— велеть, заставлять, позволять</a:t>
            </a:r>
            <a:endParaRPr lang="ru-RU" sz="3600" dirty="0" smtClean="0"/>
          </a:p>
          <a:p>
            <a:r>
              <a:rPr lang="de-DE" sz="3600" b="1" i="1" dirty="0" smtClean="0">
                <a:solidFill>
                  <a:srgbClr val="FF0000"/>
                </a:solidFill>
                <a:effectLst>
                  <a:outerShdw blurRad="38100" dist="38100" dir="2700000" algn="tl">
                    <a:srgbClr val="000000">
                      <a:alpha val="43137"/>
                    </a:srgbClr>
                  </a:outerShdw>
                </a:effectLst>
              </a:rPr>
              <a:t>m</a:t>
            </a:r>
            <a:r>
              <a:rPr lang="ru-RU" sz="3600" b="1" i="1" dirty="0" err="1" smtClean="0">
                <a:solidFill>
                  <a:srgbClr val="FF0000"/>
                </a:solidFill>
                <a:effectLst>
                  <a:outerShdw blurRad="38100" dist="38100" dir="2700000" algn="tl">
                    <a:srgbClr val="000000">
                      <a:alpha val="43137"/>
                    </a:srgbClr>
                  </a:outerShdw>
                </a:effectLst>
              </a:rPr>
              <a:t>ö</a:t>
            </a:r>
            <a:r>
              <a:rPr lang="de-DE" sz="3600" b="1" i="1" dirty="0" smtClean="0">
                <a:solidFill>
                  <a:srgbClr val="FF0000"/>
                </a:solidFill>
                <a:effectLst>
                  <a:outerShdw blurRad="38100" dist="38100" dir="2700000" algn="tl">
                    <a:srgbClr val="000000">
                      <a:alpha val="43137"/>
                    </a:srgbClr>
                  </a:outerShdw>
                </a:effectLst>
              </a:rPr>
              <a:t>gen</a:t>
            </a:r>
            <a:r>
              <a:rPr lang="ru-RU" sz="3600" b="1" i="1" dirty="0" smtClean="0">
                <a:solidFill>
                  <a:srgbClr val="FF0000"/>
                </a:solidFill>
                <a:effectLst>
                  <a:outerShdw blurRad="38100" dist="38100" dir="2700000" algn="tl">
                    <a:srgbClr val="000000">
                      <a:alpha val="43137"/>
                    </a:srgbClr>
                  </a:outerShdw>
                </a:effectLst>
              </a:rPr>
              <a:t> </a:t>
            </a:r>
            <a:r>
              <a:rPr lang="ru-RU" sz="3600" b="1" i="1" dirty="0" smtClean="0"/>
              <a:t>— в значении «хотеть» имеет форму </a:t>
            </a:r>
            <a:r>
              <a:rPr lang="ru-RU" sz="3600" b="1" i="1" dirty="0" smtClean="0">
                <a:solidFill>
                  <a:srgbClr val="FF0000"/>
                </a:solidFill>
              </a:rPr>
              <a:t>«</a:t>
            </a:r>
            <a:r>
              <a:rPr lang="de-DE" sz="3600" b="1" i="1" dirty="0" smtClean="0">
                <a:solidFill>
                  <a:srgbClr val="FF0000"/>
                </a:solidFill>
              </a:rPr>
              <a:t>m</a:t>
            </a:r>
            <a:r>
              <a:rPr lang="ru-RU" sz="3600" b="1" i="1" dirty="0" err="1" smtClean="0">
                <a:solidFill>
                  <a:srgbClr val="FF0000"/>
                </a:solidFill>
              </a:rPr>
              <a:t>ö</a:t>
            </a:r>
            <a:r>
              <a:rPr lang="de-DE" sz="3600" b="1" i="1" dirty="0" err="1" smtClean="0">
                <a:solidFill>
                  <a:srgbClr val="FF0000"/>
                </a:solidFill>
              </a:rPr>
              <a:t>chte</a:t>
            </a:r>
            <a:r>
              <a:rPr lang="ru-RU" sz="3600" b="1" i="1" dirty="0" smtClean="0">
                <a:solidFill>
                  <a:srgbClr val="FF0000"/>
                </a:solidFill>
              </a:rPr>
              <a:t>»; </a:t>
            </a:r>
            <a:r>
              <a:rPr lang="ru-RU" sz="3600" b="1" i="1" dirty="0" smtClean="0"/>
              <a:t>в значении «любить» (единственное число имеет форму «</a:t>
            </a:r>
            <a:r>
              <a:rPr lang="de-DE" sz="3600" b="1" i="1" dirty="0" smtClean="0">
                <a:solidFill>
                  <a:srgbClr val="FF0000"/>
                </a:solidFill>
              </a:rPr>
              <a:t>mag</a:t>
            </a:r>
            <a:r>
              <a:rPr lang="ru-RU" sz="3600" b="1" i="1" dirty="0" smtClean="0"/>
              <a:t>») употребляется без инфинитива второго глагола.</a:t>
            </a:r>
            <a:endParaRPr kumimoji="0" lang="ru-RU" sz="3600" b="1" i="1" u="none" strike="noStrike" cap="none" normalizeH="0" baseline="0" dirty="0" smtClean="0">
              <a:ln>
                <a:noFill/>
              </a:ln>
              <a:solidFill>
                <a:srgbClr val="000000"/>
              </a:solidFill>
              <a:effectLst/>
              <a:latin typeface="Times New Roman CYR"/>
              <a:ea typeface="Times New Roman" pitchFamily="18" charset="0"/>
              <a:cs typeface="Times New Roman CYR"/>
              <a:sym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09523" y="928670"/>
          <a:ext cx="11882478" cy="5143537"/>
        </p:xfrm>
        <a:graphic>
          <a:graphicData uri="http://schemas.openxmlformats.org/drawingml/2006/table">
            <a:tbl>
              <a:tblPr/>
              <a:tblGrid>
                <a:gridCol w="2350981"/>
                <a:gridCol w="2477339"/>
                <a:gridCol w="2350981"/>
                <a:gridCol w="2451824"/>
                <a:gridCol w="2251353"/>
              </a:tblGrid>
              <a:tr h="634135">
                <a:tc>
                  <a:txBody>
                    <a:bodyPr/>
                    <a:lstStyle/>
                    <a:p>
                      <a:pPr algn="ctr" hangingPunct="0">
                        <a:spcAft>
                          <a:spcPts val="0"/>
                        </a:spcAft>
                        <a:tabLst>
                          <a:tab pos="180340" algn="l"/>
                        </a:tabLst>
                      </a:pPr>
                      <a:r>
                        <a:rPr lang="de-DE" sz="3600" b="1" i="1" dirty="0">
                          <a:solidFill>
                            <a:srgbClr val="008000"/>
                          </a:solidFill>
                          <a:latin typeface="Arial"/>
                          <a:ea typeface="Times New Roman"/>
                          <a:cs typeface="Times New Roman"/>
                        </a:rPr>
                        <a:t>wollen</a:t>
                      </a:r>
                      <a:endParaRPr lang="ru-RU" sz="3600" b="1" dirty="0">
                        <a:solidFill>
                          <a:srgbClr val="008000"/>
                        </a:solidFill>
                        <a:latin typeface="Times New Roman"/>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tabLst>
                          <a:tab pos="180340" algn="l"/>
                        </a:tabLst>
                      </a:pPr>
                      <a:r>
                        <a:rPr lang="de-DE" sz="3600" b="1" i="1" dirty="0">
                          <a:solidFill>
                            <a:srgbClr val="008000"/>
                          </a:solidFill>
                          <a:latin typeface="Arial"/>
                          <a:ea typeface="Times New Roman"/>
                          <a:cs typeface="Times New Roman"/>
                        </a:rPr>
                        <a:t>können</a:t>
                      </a:r>
                      <a:endParaRPr lang="ru-RU" sz="3600" b="1" dirty="0">
                        <a:solidFill>
                          <a:srgbClr val="008000"/>
                        </a:solidFill>
                        <a:latin typeface="Times New Roman"/>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tabLst>
                          <a:tab pos="180340" algn="l"/>
                        </a:tabLst>
                      </a:pPr>
                      <a:r>
                        <a:rPr lang="de-DE" sz="3600" b="1" i="1" dirty="0">
                          <a:solidFill>
                            <a:srgbClr val="008000"/>
                          </a:solidFill>
                          <a:latin typeface="Arial"/>
                          <a:ea typeface="Times New Roman"/>
                          <a:cs typeface="Times New Roman"/>
                        </a:rPr>
                        <a:t>dürfen</a:t>
                      </a:r>
                      <a:endParaRPr lang="ru-RU" sz="3600" b="1" dirty="0">
                        <a:solidFill>
                          <a:srgbClr val="008000"/>
                        </a:solidFill>
                        <a:latin typeface="Times New Roman"/>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tabLst>
                          <a:tab pos="180340" algn="l"/>
                        </a:tabLst>
                      </a:pPr>
                      <a:r>
                        <a:rPr lang="de-DE" sz="3600" b="1" i="1">
                          <a:solidFill>
                            <a:srgbClr val="008000"/>
                          </a:solidFill>
                          <a:latin typeface="Arial"/>
                          <a:ea typeface="Times New Roman"/>
                          <a:cs typeface="Times New Roman"/>
                        </a:rPr>
                        <a:t>müssen</a:t>
                      </a:r>
                      <a:endParaRPr lang="ru-RU" sz="3600" b="1">
                        <a:solidFill>
                          <a:srgbClr val="008000"/>
                        </a:solidFill>
                        <a:latin typeface="Times New Roman"/>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spcAft>
                          <a:spcPts val="0"/>
                        </a:spcAft>
                        <a:tabLst>
                          <a:tab pos="180340" algn="l"/>
                        </a:tabLst>
                      </a:pPr>
                      <a:r>
                        <a:rPr lang="de-DE" sz="3600" b="1" i="1" dirty="0">
                          <a:solidFill>
                            <a:srgbClr val="008000"/>
                          </a:solidFill>
                          <a:latin typeface="Arial"/>
                          <a:ea typeface="Times New Roman"/>
                          <a:cs typeface="Times New Roman"/>
                        </a:rPr>
                        <a:t>sollen</a:t>
                      </a:r>
                      <a:endParaRPr lang="ru-RU" sz="3600" b="1" dirty="0">
                        <a:solidFill>
                          <a:srgbClr val="008000"/>
                        </a:solidFill>
                        <a:latin typeface="Times New Roman"/>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4701">
                <a:tc>
                  <a:txBody>
                    <a:bodyPr/>
                    <a:lstStyle/>
                    <a:p>
                      <a:pPr algn="l" hangingPunct="0">
                        <a:spcAft>
                          <a:spcPts val="0"/>
                        </a:spcAft>
                        <a:tabLst>
                          <a:tab pos="180340" algn="l"/>
                        </a:tabLst>
                      </a:pPr>
                      <a:r>
                        <a:rPr lang="de-DE" sz="3600" b="1" i="1" dirty="0">
                          <a:solidFill>
                            <a:srgbClr val="000000"/>
                          </a:solidFill>
                          <a:latin typeface="+mn-lt"/>
                          <a:ea typeface="Times New Roman"/>
                          <a:cs typeface="Times New Roman"/>
                        </a:rPr>
                        <a:t>ich </a:t>
                      </a:r>
                      <a:r>
                        <a:rPr lang="de-DE" sz="3600" b="1" i="1" dirty="0">
                          <a:solidFill>
                            <a:srgbClr val="FF0000"/>
                          </a:solidFill>
                          <a:latin typeface="+mn-lt"/>
                          <a:ea typeface="Times New Roman"/>
                          <a:cs typeface="Times New Roman"/>
                        </a:rPr>
                        <a:t>will</a:t>
                      </a:r>
                      <a:endParaRPr lang="ru-RU" sz="3600" b="1" i="1" dirty="0">
                        <a:solidFill>
                          <a:srgbClr val="FF0000"/>
                        </a:solidFill>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du willst</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er, sie es </a:t>
                      </a:r>
                      <a:r>
                        <a:rPr lang="de-DE" sz="3600" b="1" i="1" dirty="0">
                          <a:solidFill>
                            <a:srgbClr val="FF0000"/>
                          </a:solidFill>
                          <a:latin typeface="+mn-lt"/>
                          <a:ea typeface="Times New Roman"/>
                          <a:cs typeface="Times New Roman"/>
                        </a:rPr>
                        <a:t>will</a:t>
                      </a:r>
                      <a:endParaRPr lang="ru-RU" sz="3600" b="1" i="1" dirty="0">
                        <a:solidFill>
                          <a:srgbClr val="FF0000"/>
                        </a:solidFill>
                        <a:latin typeface="+mn-lt"/>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hangingPunct="0">
                        <a:spcAft>
                          <a:spcPts val="0"/>
                        </a:spcAft>
                        <a:tabLst>
                          <a:tab pos="180340" algn="l"/>
                        </a:tabLst>
                      </a:pPr>
                      <a:r>
                        <a:rPr lang="de-DE" sz="3600" b="1" i="1" dirty="0">
                          <a:solidFill>
                            <a:srgbClr val="000000"/>
                          </a:solidFill>
                          <a:latin typeface="+mn-lt"/>
                          <a:ea typeface="Times New Roman"/>
                          <a:cs typeface="Times New Roman"/>
                        </a:rPr>
                        <a:t>ich </a:t>
                      </a:r>
                      <a:r>
                        <a:rPr lang="de-DE" sz="3600" b="1" i="1" dirty="0">
                          <a:solidFill>
                            <a:srgbClr val="FF0000"/>
                          </a:solidFill>
                          <a:latin typeface="+mn-lt"/>
                          <a:ea typeface="Times New Roman"/>
                          <a:cs typeface="Times New Roman"/>
                        </a:rPr>
                        <a:t>kann</a:t>
                      </a:r>
                      <a:endParaRPr lang="ru-RU" sz="3600" b="1" i="1" dirty="0">
                        <a:solidFill>
                          <a:srgbClr val="FF0000"/>
                        </a:solidFill>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du kannst</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er, sie, es </a:t>
                      </a:r>
                      <a:r>
                        <a:rPr lang="de-DE" sz="3600" b="1" i="1" dirty="0">
                          <a:solidFill>
                            <a:srgbClr val="FF0000"/>
                          </a:solidFill>
                          <a:latin typeface="+mn-lt"/>
                          <a:ea typeface="Times New Roman"/>
                          <a:cs typeface="Times New Roman"/>
                        </a:rPr>
                        <a:t>kann</a:t>
                      </a:r>
                      <a:endParaRPr lang="ru-RU" sz="3600" b="1" i="1" dirty="0">
                        <a:solidFill>
                          <a:srgbClr val="FF0000"/>
                        </a:solidFill>
                        <a:latin typeface="+mn-lt"/>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hangingPunct="0">
                        <a:spcAft>
                          <a:spcPts val="0"/>
                        </a:spcAft>
                        <a:tabLst>
                          <a:tab pos="180340" algn="l"/>
                        </a:tabLst>
                      </a:pPr>
                      <a:r>
                        <a:rPr lang="de-DE" sz="3600" b="1" i="1" dirty="0">
                          <a:solidFill>
                            <a:srgbClr val="000000"/>
                          </a:solidFill>
                          <a:latin typeface="+mn-lt"/>
                          <a:ea typeface="Times New Roman"/>
                          <a:cs typeface="Times New Roman"/>
                        </a:rPr>
                        <a:t>ich </a:t>
                      </a:r>
                      <a:r>
                        <a:rPr lang="de-DE" sz="3600" b="1" i="1" dirty="0">
                          <a:solidFill>
                            <a:srgbClr val="FF0000"/>
                          </a:solidFill>
                          <a:latin typeface="+mn-lt"/>
                          <a:ea typeface="Times New Roman"/>
                          <a:cs typeface="Times New Roman"/>
                        </a:rPr>
                        <a:t>darf</a:t>
                      </a:r>
                      <a:endParaRPr lang="ru-RU" sz="3600" b="1" i="1" dirty="0">
                        <a:solidFill>
                          <a:srgbClr val="FF0000"/>
                        </a:solidFill>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du darfst</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er, sie, es </a:t>
                      </a:r>
                      <a:r>
                        <a:rPr lang="de-DE" sz="3600" b="1" i="1" dirty="0">
                          <a:solidFill>
                            <a:srgbClr val="FF0000"/>
                          </a:solidFill>
                          <a:latin typeface="+mn-lt"/>
                          <a:ea typeface="Times New Roman"/>
                          <a:cs typeface="Times New Roman"/>
                        </a:rPr>
                        <a:t>darf</a:t>
                      </a:r>
                      <a:endParaRPr lang="ru-RU" sz="3600" b="1" i="1" dirty="0">
                        <a:solidFill>
                          <a:srgbClr val="FF0000"/>
                        </a:solidFill>
                        <a:latin typeface="+mn-lt"/>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hangingPunct="0">
                        <a:spcAft>
                          <a:spcPts val="0"/>
                        </a:spcAft>
                        <a:tabLst>
                          <a:tab pos="180340" algn="l"/>
                        </a:tabLst>
                      </a:pPr>
                      <a:r>
                        <a:rPr lang="de-DE" sz="3600" b="1" i="1" dirty="0">
                          <a:solidFill>
                            <a:srgbClr val="000000"/>
                          </a:solidFill>
                          <a:latin typeface="+mn-lt"/>
                          <a:ea typeface="Times New Roman"/>
                          <a:cs typeface="Times New Roman"/>
                        </a:rPr>
                        <a:t>ich </a:t>
                      </a:r>
                      <a:r>
                        <a:rPr lang="de-DE" sz="3600" b="1" i="1" dirty="0">
                          <a:solidFill>
                            <a:srgbClr val="FF0000"/>
                          </a:solidFill>
                          <a:latin typeface="+mn-lt"/>
                          <a:ea typeface="Times New Roman"/>
                          <a:cs typeface="Times New Roman"/>
                        </a:rPr>
                        <a:t>muss</a:t>
                      </a:r>
                      <a:endParaRPr lang="ru-RU" sz="3600" b="1" i="1" dirty="0">
                        <a:solidFill>
                          <a:srgbClr val="FF0000"/>
                        </a:solidFill>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du musst</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er, sie, es </a:t>
                      </a:r>
                      <a:r>
                        <a:rPr lang="de-DE" sz="3600" b="1" i="1" dirty="0">
                          <a:solidFill>
                            <a:srgbClr val="FF0000"/>
                          </a:solidFill>
                          <a:latin typeface="+mn-lt"/>
                          <a:ea typeface="Times New Roman"/>
                          <a:cs typeface="Times New Roman"/>
                        </a:rPr>
                        <a:t>muss</a:t>
                      </a:r>
                      <a:endParaRPr lang="ru-RU" sz="3600" b="1" i="1" dirty="0">
                        <a:solidFill>
                          <a:srgbClr val="FF0000"/>
                        </a:solidFill>
                        <a:latin typeface="+mn-lt"/>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hangingPunct="0">
                        <a:spcAft>
                          <a:spcPts val="0"/>
                        </a:spcAft>
                        <a:tabLst>
                          <a:tab pos="180340" algn="l"/>
                        </a:tabLst>
                      </a:pPr>
                      <a:r>
                        <a:rPr lang="de-DE" sz="3600" b="1" i="1" dirty="0">
                          <a:solidFill>
                            <a:srgbClr val="000000"/>
                          </a:solidFill>
                          <a:latin typeface="+mn-lt"/>
                          <a:ea typeface="Times New Roman"/>
                          <a:cs typeface="Times New Roman"/>
                        </a:rPr>
                        <a:t>ich </a:t>
                      </a:r>
                      <a:r>
                        <a:rPr lang="de-DE" sz="3600" b="1" i="1" dirty="0">
                          <a:solidFill>
                            <a:srgbClr val="FF0000"/>
                          </a:solidFill>
                          <a:latin typeface="+mn-lt"/>
                          <a:ea typeface="Times New Roman"/>
                          <a:cs typeface="Times New Roman"/>
                        </a:rPr>
                        <a:t>soll</a:t>
                      </a:r>
                      <a:endParaRPr lang="ru-RU" sz="3600" b="1" i="1" dirty="0">
                        <a:solidFill>
                          <a:srgbClr val="FF0000"/>
                        </a:solidFill>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du sollst</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er, sie, es </a:t>
                      </a:r>
                      <a:r>
                        <a:rPr lang="de-DE" sz="3600" b="1" i="1" dirty="0">
                          <a:solidFill>
                            <a:srgbClr val="FF0000"/>
                          </a:solidFill>
                          <a:latin typeface="+mn-lt"/>
                          <a:ea typeface="Times New Roman"/>
                          <a:cs typeface="Times New Roman"/>
                        </a:rPr>
                        <a:t>soll</a:t>
                      </a:r>
                      <a:endParaRPr lang="ru-RU" sz="3600" b="1" i="1" dirty="0">
                        <a:solidFill>
                          <a:srgbClr val="FF0000"/>
                        </a:solidFill>
                        <a:latin typeface="+mn-lt"/>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254701">
                <a:tc>
                  <a:txBody>
                    <a:bodyPr/>
                    <a:lstStyle/>
                    <a:p>
                      <a:pPr algn="l" hangingPunct="0">
                        <a:spcAft>
                          <a:spcPts val="0"/>
                        </a:spcAft>
                        <a:tabLst>
                          <a:tab pos="180340" algn="l"/>
                        </a:tabLst>
                      </a:pPr>
                      <a:r>
                        <a:rPr lang="de-DE" sz="3600" b="1" i="1">
                          <a:solidFill>
                            <a:srgbClr val="000000"/>
                          </a:solidFill>
                          <a:latin typeface="+mn-lt"/>
                          <a:ea typeface="Times New Roman"/>
                          <a:cs typeface="Times New Roman"/>
                        </a:rPr>
                        <a:t>wir wollen</a:t>
                      </a:r>
                      <a:endParaRPr lang="ru-RU" sz="3600" b="1" i="1">
                        <a:latin typeface="+mn-lt"/>
                        <a:ea typeface="Times New Roman"/>
                        <a:cs typeface="Times New Roman"/>
                      </a:endParaRPr>
                    </a:p>
                    <a:p>
                      <a:pPr algn="l" hangingPunct="0">
                        <a:spcAft>
                          <a:spcPts val="0"/>
                        </a:spcAft>
                        <a:tabLst>
                          <a:tab pos="180340" algn="l"/>
                        </a:tabLst>
                      </a:pPr>
                      <a:r>
                        <a:rPr lang="de-DE" sz="3600" b="1" i="1">
                          <a:solidFill>
                            <a:srgbClr val="000000"/>
                          </a:solidFill>
                          <a:latin typeface="+mn-lt"/>
                          <a:ea typeface="Times New Roman"/>
                          <a:cs typeface="Times New Roman"/>
                        </a:rPr>
                        <a:t>ihr wollt</a:t>
                      </a:r>
                      <a:endParaRPr lang="ru-RU" sz="3600" b="1" i="1">
                        <a:latin typeface="+mn-lt"/>
                        <a:ea typeface="Times New Roman"/>
                        <a:cs typeface="Times New Roman"/>
                      </a:endParaRPr>
                    </a:p>
                    <a:p>
                      <a:pPr algn="l" hangingPunct="0">
                        <a:spcAft>
                          <a:spcPts val="0"/>
                        </a:spcAft>
                        <a:tabLst>
                          <a:tab pos="180340" algn="l"/>
                        </a:tabLst>
                      </a:pPr>
                      <a:r>
                        <a:rPr lang="de-DE" sz="3600" b="1" i="1">
                          <a:solidFill>
                            <a:srgbClr val="000000"/>
                          </a:solidFill>
                          <a:latin typeface="+mn-lt"/>
                          <a:ea typeface="Times New Roman"/>
                          <a:cs typeface="Times New Roman"/>
                        </a:rPr>
                        <a:t>sie, Sie wollen</a:t>
                      </a:r>
                      <a:endParaRPr lang="ru-RU" sz="3600" b="1" i="1">
                        <a:latin typeface="+mn-lt"/>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hangingPunct="0">
                        <a:spcAft>
                          <a:spcPts val="0"/>
                        </a:spcAft>
                        <a:tabLst>
                          <a:tab pos="180340" algn="l"/>
                        </a:tabLst>
                      </a:pPr>
                      <a:r>
                        <a:rPr lang="de-DE" sz="3600" b="1" i="1">
                          <a:solidFill>
                            <a:srgbClr val="000000"/>
                          </a:solidFill>
                          <a:latin typeface="+mn-lt"/>
                          <a:ea typeface="Times New Roman"/>
                          <a:cs typeface="Times New Roman"/>
                        </a:rPr>
                        <a:t>wir können</a:t>
                      </a:r>
                      <a:endParaRPr lang="ru-RU" sz="3600" b="1" i="1">
                        <a:latin typeface="+mn-lt"/>
                        <a:ea typeface="Times New Roman"/>
                        <a:cs typeface="Times New Roman"/>
                      </a:endParaRPr>
                    </a:p>
                    <a:p>
                      <a:pPr algn="l" hangingPunct="0">
                        <a:spcAft>
                          <a:spcPts val="0"/>
                        </a:spcAft>
                        <a:tabLst>
                          <a:tab pos="180340" algn="l"/>
                        </a:tabLst>
                      </a:pPr>
                      <a:r>
                        <a:rPr lang="de-DE" sz="3600" b="1" i="1">
                          <a:solidFill>
                            <a:srgbClr val="000000"/>
                          </a:solidFill>
                          <a:latin typeface="+mn-lt"/>
                          <a:ea typeface="Times New Roman"/>
                          <a:cs typeface="Times New Roman"/>
                        </a:rPr>
                        <a:t>ihr könnt</a:t>
                      </a:r>
                      <a:endParaRPr lang="ru-RU" sz="3600" b="1" i="1">
                        <a:latin typeface="+mn-lt"/>
                        <a:ea typeface="Times New Roman"/>
                        <a:cs typeface="Times New Roman"/>
                      </a:endParaRPr>
                    </a:p>
                    <a:p>
                      <a:pPr algn="l" hangingPunct="0">
                        <a:spcAft>
                          <a:spcPts val="0"/>
                        </a:spcAft>
                        <a:tabLst>
                          <a:tab pos="180340" algn="l"/>
                        </a:tabLst>
                      </a:pPr>
                      <a:r>
                        <a:rPr lang="de-DE" sz="3600" b="1" i="1">
                          <a:solidFill>
                            <a:srgbClr val="000000"/>
                          </a:solidFill>
                          <a:latin typeface="+mn-lt"/>
                          <a:ea typeface="Times New Roman"/>
                          <a:cs typeface="Times New Roman"/>
                        </a:rPr>
                        <a:t>sie, Sie können</a:t>
                      </a:r>
                      <a:endParaRPr lang="ru-RU" sz="3600" b="1" i="1">
                        <a:latin typeface="+mn-lt"/>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hangingPunct="0">
                        <a:spcAft>
                          <a:spcPts val="0"/>
                        </a:spcAft>
                        <a:tabLst>
                          <a:tab pos="180340" algn="l"/>
                        </a:tabLst>
                      </a:pPr>
                      <a:r>
                        <a:rPr lang="de-DE" sz="3600" b="1" i="1" dirty="0">
                          <a:solidFill>
                            <a:srgbClr val="000000"/>
                          </a:solidFill>
                          <a:latin typeface="+mn-lt"/>
                          <a:ea typeface="Times New Roman"/>
                          <a:cs typeface="Times New Roman"/>
                        </a:rPr>
                        <a:t>wir dürfen</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ihr dürft</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sie, Sie dürfen</a:t>
                      </a:r>
                      <a:endParaRPr lang="ru-RU" sz="3600" b="1" i="1" dirty="0">
                        <a:latin typeface="+mn-lt"/>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hangingPunct="0">
                        <a:spcAft>
                          <a:spcPts val="0"/>
                        </a:spcAft>
                        <a:tabLst>
                          <a:tab pos="180340" algn="l"/>
                        </a:tabLst>
                      </a:pPr>
                      <a:r>
                        <a:rPr lang="de-DE" sz="3600" b="1" i="1" dirty="0">
                          <a:solidFill>
                            <a:srgbClr val="000000"/>
                          </a:solidFill>
                          <a:latin typeface="+mn-lt"/>
                          <a:ea typeface="Times New Roman"/>
                          <a:cs typeface="Times New Roman"/>
                        </a:rPr>
                        <a:t>wir müssen</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ihr müsst</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sie, Sie müssen</a:t>
                      </a:r>
                      <a:endParaRPr lang="ru-RU" sz="3600" b="1" i="1" dirty="0">
                        <a:latin typeface="+mn-lt"/>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hangingPunct="0">
                        <a:spcAft>
                          <a:spcPts val="0"/>
                        </a:spcAft>
                        <a:tabLst>
                          <a:tab pos="180340" algn="l"/>
                        </a:tabLst>
                      </a:pPr>
                      <a:r>
                        <a:rPr lang="de-DE" sz="3600" b="1" i="1" dirty="0">
                          <a:solidFill>
                            <a:srgbClr val="000000"/>
                          </a:solidFill>
                          <a:latin typeface="+mn-lt"/>
                          <a:ea typeface="Times New Roman"/>
                          <a:cs typeface="Times New Roman"/>
                        </a:rPr>
                        <a:t>will sollen</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ihr sollt</a:t>
                      </a:r>
                      <a:endParaRPr lang="ru-RU" sz="3600" b="1" i="1" dirty="0">
                        <a:latin typeface="+mn-lt"/>
                        <a:ea typeface="Times New Roman"/>
                        <a:cs typeface="Times New Roman"/>
                      </a:endParaRPr>
                    </a:p>
                    <a:p>
                      <a:pPr algn="l" hangingPunct="0">
                        <a:spcAft>
                          <a:spcPts val="0"/>
                        </a:spcAft>
                        <a:tabLst>
                          <a:tab pos="180340" algn="l"/>
                        </a:tabLst>
                      </a:pPr>
                      <a:r>
                        <a:rPr lang="de-DE" sz="3600" b="1" i="1" dirty="0">
                          <a:solidFill>
                            <a:srgbClr val="000000"/>
                          </a:solidFill>
                          <a:latin typeface="+mn-lt"/>
                          <a:ea typeface="Times New Roman"/>
                          <a:cs typeface="Times New Roman"/>
                        </a:rPr>
                        <a:t>sie, Sie sollen</a:t>
                      </a:r>
                      <a:endParaRPr lang="ru-RU" sz="3600" b="1" i="1" dirty="0">
                        <a:latin typeface="+mn-lt"/>
                        <a:ea typeface="Times New Roman"/>
                        <a:cs typeface="Times New Roman"/>
                      </a:endParaRPr>
                    </a:p>
                  </a:txBody>
                  <a:tcPr marL="45085" marR="45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6145" name="Rectangle 1"/>
          <p:cNvSpPr>
            <a:spLocks noChangeArrowheads="1"/>
          </p:cNvSpPr>
          <p:nvPr/>
        </p:nvSpPr>
        <p:spPr bwMode="auto">
          <a:xfrm>
            <a:off x="0" y="0"/>
            <a:ext cx="12192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1" hangingPunct="1">
              <a:tabLst>
                <a:tab pos="180975" algn="l"/>
              </a:tabLst>
            </a:pPr>
            <a:r>
              <a:rPr kumimoji="0" lang="ru-RU" sz="3200" b="1" i="1" u="none" strike="noStrike" cap="none" normalizeH="0" baseline="0" dirty="0" smtClean="0">
                <a:ln>
                  <a:noFill/>
                </a:ln>
                <a:solidFill>
                  <a:srgbClr val="0000CC"/>
                </a:solidFill>
                <a:effectLst/>
                <a:latin typeface="Arial" pitchFamily="34" charset="0"/>
                <a:ea typeface="Times New Roman" pitchFamily="18" charset="0"/>
                <a:cs typeface="Arial" pitchFamily="34" charset="0"/>
              </a:rPr>
              <a:t>Спряжение модальных глаголов</a:t>
            </a:r>
            <a:r>
              <a:rPr lang="ru-RU" sz="3200" b="1" i="1" dirty="0" smtClean="0">
                <a:solidFill>
                  <a:srgbClr val="0000CC"/>
                </a:solidFill>
              </a:rPr>
              <a:t>:</a:t>
            </a:r>
            <a:endParaRPr kumimoji="0" lang="ru-RU" sz="32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sym typeface="Times New Roman CYR"/>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12192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DE" sz="4400" b="1" i="1" dirty="0" smtClean="0"/>
              <a:t>	</a:t>
            </a:r>
            <a:r>
              <a:rPr lang="ru-RU" sz="4400" b="1" i="1" dirty="0" smtClean="0">
                <a:solidFill>
                  <a:srgbClr val="0000CC"/>
                </a:solidFill>
              </a:rPr>
              <a:t>Модальные глаголы часто употребляются с местоимением </a:t>
            </a:r>
            <a:r>
              <a:rPr lang="de-DE" sz="4400" b="1" i="1" dirty="0" smtClean="0">
                <a:solidFill>
                  <a:srgbClr val="FF0000"/>
                </a:solidFill>
              </a:rPr>
              <a:t>man</a:t>
            </a:r>
            <a:r>
              <a:rPr lang="ru-RU" sz="4400" b="1" i="1" dirty="0" smtClean="0"/>
              <a:t>:</a:t>
            </a:r>
            <a:endParaRPr lang="ru-RU" sz="4400" dirty="0" smtClean="0"/>
          </a:p>
          <a:p>
            <a:r>
              <a:rPr lang="de-DE" sz="4400" b="1" i="1" dirty="0" smtClean="0">
                <a:solidFill>
                  <a:srgbClr val="FF0000"/>
                </a:solidFill>
              </a:rPr>
              <a:t>man kann</a:t>
            </a:r>
            <a:r>
              <a:rPr lang="ru-RU" sz="4400" b="1" i="1" dirty="0" smtClean="0">
                <a:solidFill>
                  <a:srgbClr val="FF0000"/>
                </a:solidFill>
              </a:rPr>
              <a:t> </a:t>
            </a:r>
            <a:r>
              <a:rPr lang="ru-RU" sz="4400" b="1" i="1" dirty="0" smtClean="0"/>
              <a:t>— можно (имеется возможность)</a:t>
            </a:r>
            <a:endParaRPr lang="ru-RU" sz="4400" dirty="0" smtClean="0"/>
          </a:p>
          <a:p>
            <a:r>
              <a:rPr lang="de-DE" sz="4400" b="1" i="1" dirty="0" smtClean="0">
                <a:solidFill>
                  <a:srgbClr val="FF0000"/>
                </a:solidFill>
              </a:rPr>
              <a:t>man darf</a:t>
            </a:r>
            <a:r>
              <a:rPr lang="ru-RU" sz="4400" b="1" i="1" dirty="0" smtClean="0">
                <a:solidFill>
                  <a:srgbClr val="FF0000"/>
                </a:solidFill>
              </a:rPr>
              <a:t> </a:t>
            </a:r>
            <a:r>
              <a:rPr lang="ru-RU" sz="4400" b="1" i="1" dirty="0" smtClean="0"/>
              <a:t>— можно (разрешается)</a:t>
            </a:r>
            <a:endParaRPr lang="ru-RU" sz="4400" dirty="0" smtClean="0"/>
          </a:p>
          <a:p>
            <a:r>
              <a:rPr lang="de-DE" sz="4400" b="1" i="1" dirty="0" smtClean="0">
                <a:solidFill>
                  <a:srgbClr val="FF0000"/>
                </a:solidFill>
              </a:rPr>
              <a:t>man muss</a:t>
            </a:r>
            <a:r>
              <a:rPr lang="ru-RU" sz="4400" b="1" i="1" dirty="0" smtClean="0">
                <a:solidFill>
                  <a:srgbClr val="FF0000"/>
                </a:solidFill>
              </a:rPr>
              <a:t> </a:t>
            </a:r>
            <a:r>
              <a:rPr lang="ru-RU" sz="4400" b="1" i="1" dirty="0" smtClean="0"/>
              <a:t>— нужно (по внутреннему убеждению, важно для нас)</a:t>
            </a:r>
            <a:endParaRPr lang="ru-RU" sz="4400" dirty="0" smtClean="0"/>
          </a:p>
          <a:p>
            <a:r>
              <a:rPr lang="de-DE" sz="4400" b="1" i="1" dirty="0" smtClean="0">
                <a:solidFill>
                  <a:srgbClr val="FF0000"/>
                </a:solidFill>
              </a:rPr>
              <a:t>man soll</a:t>
            </a:r>
            <a:r>
              <a:rPr lang="ru-RU" sz="4400" b="1" i="1" dirty="0" smtClean="0">
                <a:solidFill>
                  <a:srgbClr val="FF0000"/>
                </a:solidFill>
              </a:rPr>
              <a:t> </a:t>
            </a:r>
            <a:r>
              <a:rPr lang="ru-RU" sz="4400" b="1" i="1" dirty="0" smtClean="0"/>
              <a:t>— нужно (по распоряжению другого лица).</a:t>
            </a:r>
            <a:endParaRPr lang="ru-RU" sz="4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084" y="857232"/>
            <a:ext cx="11715832" cy="3046988"/>
          </a:xfrm>
          <a:prstGeom prst="rect">
            <a:avLst/>
          </a:prstGeom>
        </p:spPr>
        <p:txBody>
          <a:bodyPr wrap="square">
            <a:spAutoFit/>
          </a:bodyPr>
          <a:lstStyle/>
          <a:p>
            <a:pPr>
              <a:buFont typeface="Arial" pitchFamily="34" charset="0"/>
              <a:buChar char="•"/>
            </a:pPr>
            <a:r>
              <a:rPr lang="de-DE" sz="4800" b="1" i="1" dirty="0" smtClean="0"/>
              <a:t>wollen — will (</a:t>
            </a:r>
            <a:r>
              <a:rPr lang="ru-RU" sz="4800" b="1" i="1" dirty="0" smtClean="0"/>
              <a:t>хотеть</a:t>
            </a:r>
            <a:r>
              <a:rPr lang="de-DE" sz="4800" b="1" i="1" dirty="0" smtClean="0"/>
              <a:t> — </a:t>
            </a:r>
            <a:r>
              <a:rPr lang="ru-RU" sz="4800" b="1" i="1" dirty="0" smtClean="0"/>
              <a:t>хочет</a:t>
            </a:r>
            <a:r>
              <a:rPr lang="de-DE" sz="4800" b="1" i="1" dirty="0" smtClean="0"/>
              <a:t>)</a:t>
            </a:r>
          </a:p>
          <a:p>
            <a:pPr>
              <a:buFont typeface="Arial" pitchFamily="34" charset="0"/>
              <a:buChar char="•"/>
            </a:pPr>
            <a:r>
              <a:rPr lang="de-DE" sz="4800" b="1" i="1" dirty="0" smtClean="0"/>
              <a:t>können — kann (</a:t>
            </a:r>
            <a:r>
              <a:rPr lang="ru-RU" sz="4800" b="1" i="1" dirty="0" smtClean="0"/>
              <a:t>мочь</a:t>
            </a:r>
            <a:r>
              <a:rPr lang="de-DE" sz="4800" b="1" i="1" dirty="0" smtClean="0"/>
              <a:t> — </a:t>
            </a:r>
            <a:r>
              <a:rPr lang="ru-RU" sz="4800" b="1" i="1" dirty="0" smtClean="0"/>
              <a:t>может</a:t>
            </a:r>
            <a:r>
              <a:rPr lang="de-DE" sz="4800" b="1" i="1" dirty="0" smtClean="0"/>
              <a:t>)</a:t>
            </a:r>
          </a:p>
          <a:p>
            <a:pPr>
              <a:buFont typeface="Arial" pitchFamily="34" charset="0"/>
              <a:buChar char="•"/>
            </a:pPr>
            <a:r>
              <a:rPr lang="de-DE" sz="4800" b="1" i="1" dirty="0" smtClean="0"/>
              <a:t>müssen — muss (</a:t>
            </a:r>
            <a:r>
              <a:rPr lang="ru-RU" sz="4800" b="1" i="1" dirty="0" smtClean="0"/>
              <a:t>быть должным</a:t>
            </a:r>
            <a:r>
              <a:rPr lang="de-DE" sz="4800" b="1" i="1" dirty="0" smtClean="0"/>
              <a:t> — </a:t>
            </a:r>
            <a:r>
              <a:rPr lang="ru-RU" sz="4800" b="1" i="1" dirty="0" smtClean="0"/>
              <a:t>должен</a:t>
            </a:r>
            <a:r>
              <a:rPr lang="de-DE" sz="4800" b="1" i="1" dirty="0" smtClean="0"/>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084" y="714356"/>
            <a:ext cx="11715832" cy="3785652"/>
          </a:xfrm>
          <a:prstGeom prst="rect">
            <a:avLst/>
          </a:prstGeom>
        </p:spPr>
        <p:txBody>
          <a:bodyPr wrap="square">
            <a:spAutoFit/>
          </a:bodyPr>
          <a:lstStyle/>
          <a:p>
            <a:pPr>
              <a:buFont typeface="Arial" pitchFamily="34" charset="0"/>
              <a:buChar char="•"/>
            </a:pPr>
            <a:r>
              <a:rPr lang="de-DE" sz="8000" b="1" i="1" dirty="0" smtClean="0"/>
              <a:t>wollen — will</a:t>
            </a:r>
          </a:p>
          <a:p>
            <a:pPr>
              <a:buFont typeface="Arial" pitchFamily="34" charset="0"/>
              <a:buChar char="•"/>
            </a:pPr>
            <a:r>
              <a:rPr lang="de-DE" sz="8000" b="1" i="1" dirty="0" smtClean="0"/>
              <a:t>können — kann</a:t>
            </a:r>
          </a:p>
          <a:p>
            <a:pPr>
              <a:buFont typeface="Arial" pitchFamily="34" charset="0"/>
              <a:buChar char="•"/>
            </a:pPr>
            <a:r>
              <a:rPr lang="de-DE" sz="8000" b="1" i="1" dirty="0" smtClean="0"/>
              <a:t>müssen — muss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8084" y="857232"/>
            <a:ext cx="11715832" cy="3139321"/>
          </a:xfrm>
          <a:prstGeom prst="rect">
            <a:avLst/>
          </a:prstGeom>
        </p:spPr>
        <p:txBody>
          <a:bodyPr wrap="square">
            <a:spAutoFit/>
          </a:bodyPr>
          <a:lstStyle/>
          <a:p>
            <a:pPr>
              <a:buFont typeface="Arial" pitchFamily="34" charset="0"/>
              <a:buChar char="•"/>
            </a:pPr>
            <a:r>
              <a:rPr lang="ru-RU" sz="6600" b="1" i="1" dirty="0" smtClean="0"/>
              <a:t>хотеть</a:t>
            </a:r>
            <a:r>
              <a:rPr lang="de-DE" sz="6600" b="1" i="1" dirty="0" smtClean="0"/>
              <a:t> — </a:t>
            </a:r>
            <a:r>
              <a:rPr lang="ru-RU" sz="6600" b="1" i="1" dirty="0" smtClean="0"/>
              <a:t>хочет</a:t>
            </a:r>
            <a:endParaRPr lang="de-DE" sz="6600" b="1" i="1" dirty="0" smtClean="0"/>
          </a:p>
          <a:p>
            <a:pPr>
              <a:buFont typeface="Arial" pitchFamily="34" charset="0"/>
              <a:buChar char="•"/>
            </a:pPr>
            <a:r>
              <a:rPr lang="ru-RU" sz="6600" b="1" i="1" dirty="0" smtClean="0"/>
              <a:t>мочь</a:t>
            </a:r>
            <a:r>
              <a:rPr lang="de-DE" sz="6600" b="1" i="1" dirty="0" smtClean="0"/>
              <a:t> — </a:t>
            </a:r>
            <a:r>
              <a:rPr lang="ru-RU" sz="6600" b="1" i="1" dirty="0" smtClean="0"/>
              <a:t>может</a:t>
            </a:r>
            <a:endParaRPr lang="de-DE" sz="6600" b="1" i="1" dirty="0" smtClean="0"/>
          </a:p>
          <a:p>
            <a:pPr>
              <a:buFont typeface="Arial" pitchFamily="34" charset="0"/>
              <a:buChar char="•"/>
            </a:pPr>
            <a:r>
              <a:rPr lang="ru-RU" sz="6600" b="1" i="1" dirty="0" smtClean="0"/>
              <a:t>быть должным</a:t>
            </a:r>
            <a:r>
              <a:rPr lang="de-DE" sz="6600" b="1" i="1" dirty="0" smtClean="0"/>
              <a:t> — </a:t>
            </a:r>
            <a:r>
              <a:rPr lang="ru-RU" sz="6600" b="1" i="1" dirty="0" smtClean="0"/>
              <a:t>должен</a:t>
            </a:r>
            <a:endParaRPr lang="de-DE" sz="6600" b="1" i="1"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0" y="571480"/>
            <a:ext cx="12192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de-DE" sz="3200" b="1" i="1" u="none" strike="noStrike" cap="none" normalizeH="0" baseline="0" dirty="0" err="1" smtClean="0">
                <a:ln>
                  <a:noFill/>
                </a:ln>
                <a:solidFill>
                  <a:srgbClr val="0000CC"/>
                </a:solidFill>
                <a:effectLst/>
                <a:ea typeface="Times New Roman" pitchFamily="18" charset="0"/>
                <a:cs typeface="Arial" pitchFamily="34" charset="0"/>
              </a:rPr>
              <a:t>Ответь</a:t>
            </a:r>
            <a:r>
              <a:rPr kumimoji="0" lang="de-DE" sz="3200" b="1" i="1" u="none" strike="noStrike" cap="none" normalizeH="0" baseline="0" dirty="0" smtClean="0">
                <a:ln>
                  <a:noFill/>
                </a:ln>
                <a:solidFill>
                  <a:srgbClr val="0000CC"/>
                </a:solidFill>
                <a:effectLst/>
                <a:ea typeface="Times New Roman" pitchFamily="18" charset="0"/>
                <a:cs typeface="Arial" pitchFamily="34" charset="0"/>
              </a:rPr>
              <a:t> </a:t>
            </a:r>
            <a:r>
              <a:rPr kumimoji="0" lang="de-DE" sz="3200" b="1" i="1" u="none" strike="noStrike" cap="none" normalizeH="0" baseline="0" dirty="0" err="1" smtClean="0">
                <a:ln>
                  <a:noFill/>
                </a:ln>
                <a:solidFill>
                  <a:srgbClr val="0000CC"/>
                </a:solidFill>
                <a:effectLst/>
                <a:ea typeface="Times New Roman" pitchFamily="18" charset="0"/>
                <a:cs typeface="Arial" pitchFamily="34" charset="0"/>
              </a:rPr>
              <a:t>на</a:t>
            </a:r>
            <a:r>
              <a:rPr kumimoji="0" lang="de-DE" sz="3200" b="1" i="1" u="none" strike="noStrike" cap="none" normalizeH="0" baseline="0" dirty="0" smtClean="0">
                <a:ln>
                  <a:noFill/>
                </a:ln>
                <a:solidFill>
                  <a:srgbClr val="0000CC"/>
                </a:solidFill>
                <a:effectLst/>
                <a:ea typeface="Times New Roman" pitchFamily="18" charset="0"/>
                <a:cs typeface="Arial" pitchFamily="34" charset="0"/>
              </a:rPr>
              <a:t> </a:t>
            </a:r>
            <a:r>
              <a:rPr kumimoji="0" lang="de-DE" sz="3200" b="1" i="1" u="none" strike="noStrike" cap="none" normalizeH="0" baseline="0" dirty="0" err="1" smtClean="0">
                <a:ln>
                  <a:noFill/>
                </a:ln>
                <a:solidFill>
                  <a:srgbClr val="0000CC"/>
                </a:solidFill>
                <a:effectLst/>
                <a:ea typeface="Times New Roman" pitchFamily="18" charset="0"/>
                <a:cs typeface="Arial" pitchFamily="34" charset="0"/>
              </a:rPr>
              <a:t>вопросы</a:t>
            </a:r>
            <a:r>
              <a:rPr kumimoji="0" lang="de-DE" sz="3200" b="1" i="1" u="none" strike="noStrike" cap="none" normalizeH="0" baseline="0" dirty="0" smtClean="0">
                <a:ln>
                  <a:noFill/>
                </a:ln>
                <a:solidFill>
                  <a:srgbClr val="0000CC"/>
                </a:solidFill>
                <a:effectLst/>
                <a:ea typeface="Times New Roman" pitchFamily="18" charset="0"/>
                <a:cs typeface="Arial" pitchFamily="34" charset="0"/>
              </a:rPr>
              <a:t>.</a:t>
            </a:r>
            <a:endParaRPr kumimoji="0" lang="ru-RU" sz="3200" b="1" i="1" u="none" strike="noStrike" cap="none" normalizeH="0" baseline="0" dirty="0" smtClean="0">
              <a:ln>
                <a:noFill/>
              </a:ln>
              <a:solidFill>
                <a:srgbClr val="0000CC"/>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lang="de-DE" sz="4400" b="1" i="1" u="dbl" dirty="0" smtClean="0">
                <a:solidFill>
                  <a:srgbClr val="FF0000"/>
                </a:solidFill>
              </a:rPr>
              <a:t>Willst</a:t>
            </a:r>
            <a:r>
              <a:rPr kumimoji="0" lang="de-DE" sz="4400" b="1" i="1" u="none" strike="noStrike" cap="none" normalizeH="0" baseline="0" dirty="0" smtClean="0">
                <a:ln>
                  <a:noFill/>
                </a:ln>
                <a:solidFill>
                  <a:srgbClr val="C00000"/>
                </a:solidFill>
                <a:effectLst/>
                <a:ea typeface="Times New Roman" pitchFamily="18" charset="0"/>
                <a:cs typeface="Arial" pitchFamily="34" charset="0"/>
              </a:rPr>
              <a:t> du auf dem Vulkan </a:t>
            </a:r>
            <a:r>
              <a:rPr lang="de-DE" sz="4400" b="1" i="1" u="dbl" dirty="0" smtClean="0">
                <a:solidFill>
                  <a:srgbClr val="FF0000"/>
                </a:solidFill>
                <a:effectLst>
                  <a:outerShdw blurRad="38100" dist="38100" dir="2700000" algn="tl">
                    <a:srgbClr val="000000">
                      <a:alpha val="43137"/>
                    </a:srgbClr>
                  </a:outerShdw>
                </a:effectLst>
              </a:rPr>
              <a:t>leben</a:t>
            </a:r>
            <a:r>
              <a:rPr kumimoji="0" lang="de-DE" sz="4400" b="1" i="1" u="none" strike="noStrike" cap="none" normalizeH="0" baseline="0" dirty="0" smtClean="0">
                <a:ln>
                  <a:noFill/>
                </a:ln>
                <a:solidFill>
                  <a:srgbClr val="C00000"/>
                </a:solidFill>
                <a:effectLst/>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de-DE" sz="4400" b="1" i="1" u="none" strike="noStrike" cap="none" normalizeH="0" baseline="0" dirty="0" smtClean="0">
                <a:ln>
                  <a:noFill/>
                </a:ln>
                <a:solidFill>
                  <a:srgbClr val="C00000"/>
                </a:solidFill>
                <a:effectLst/>
                <a:ea typeface="Times New Roman" pitchFamily="18" charset="0"/>
                <a:cs typeface="Arial" pitchFamily="34" charset="0"/>
                <a:sym typeface="Symbol" pitchFamily="18" charset="2"/>
              </a:rPr>
              <a:t>Nein, ich </a:t>
            </a:r>
            <a:r>
              <a:rPr lang="de-DE" sz="4400" b="1" i="1" u="dbl" dirty="0" smtClean="0">
                <a:solidFill>
                  <a:srgbClr val="FF0000"/>
                </a:solidFill>
                <a:sym typeface="Symbol" pitchFamily="18" charset="2"/>
              </a:rPr>
              <a:t>will</a:t>
            </a:r>
            <a:r>
              <a:rPr kumimoji="0" lang="de-DE" sz="4400" b="1" i="1" u="none" strike="noStrike" cap="none" normalizeH="0" baseline="0" dirty="0" smtClean="0">
                <a:ln>
                  <a:noFill/>
                </a:ln>
                <a:solidFill>
                  <a:srgbClr val="C00000"/>
                </a:solidFill>
                <a:effectLst/>
                <a:ea typeface="Times New Roman" pitchFamily="18" charset="0"/>
                <a:cs typeface="Arial" pitchFamily="34" charset="0"/>
                <a:sym typeface="Symbol" pitchFamily="18" charset="2"/>
              </a:rPr>
              <a:t> nicht auf dem Vulkan </a:t>
            </a:r>
            <a:r>
              <a:rPr lang="de-DE" sz="4400" b="1" i="1" u="dbl" dirty="0" smtClean="0">
                <a:solidFill>
                  <a:srgbClr val="FF0000"/>
                </a:solidFill>
                <a:sym typeface="Symbol" pitchFamily="18" charset="2"/>
              </a:rPr>
              <a:t>leben</a:t>
            </a:r>
            <a:r>
              <a:rPr kumimoji="0" lang="de-DE" sz="4400" b="1" i="1" u="none" strike="noStrike" cap="none" normalizeH="0" baseline="0" dirty="0" smtClean="0">
                <a:ln>
                  <a:noFill/>
                </a:ln>
                <a:solidFill>
                  <a:srgbClr val="C00000"/>
                </a:solidFill>
                <a:effectLst/>
                <a:ea typeface="Times New Roman" pitchFamily="18" charset="0"/>
                <a:cs typeface="Arial" pitchFamily="34" charset="0"/>
                <a:sym typeface="Symbol" pitchFamily="18" charset="2"/>
              </a:rPr>
              <a:t>.</a:t>
            </a:r>
          </a:p>
        </p:txBody>
      </p:sp>
      <p:sp>
        <p:nvSpPr>
          <p:cNvPr id="4" name="Rectangle 1"/>
          <p:cNvSpPr>
            <a:spLocks noChangeArrowheads="1"/>
          </p:cNvSpPr>
          <p:nvPr/>
        </p:nvSpPr>
        <p:spPr bwMode="auto">
          <a:xfrm>
            <a:off x="238084" y="3214686"/>
            <a:ext cx="11715832"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ru-RU" sz="4400" b="1" i="1" u="none" strike="noStrike" cap="none" normalizeH="0" baseline="0" dirty="0" smtClean="0">
                <a:ln>
                  <a:noFill/>
                </a:ln>
                <a:solidFill>
                  <a:srgbClr val="0000CC"/>
                </a:solidFill>
                <a:effectLst/>
                <a:ea typeface="Times New Roman" pitchFamily="18" charset="0"/>
                <a:cs typeface="Arial" pitchFamily="34" charset="0"/>
              </a:rPr>
              <a:t>Два глагола не могут стоять рядом. Второй глагол в неизменяемой форме стоит </a:t>
            </a:r>
            <a:r>
              <a:rPr kumimoji="0" lang="ru-RU" sz="4400" b="1" i="1" u="none" strike="noStrike" cap="none" normalizeH="0" baseline="0" dirty="0" smtClean="0">
                <a:ln>
                  <a:noFill/>
                </a:ln>
                <a:solidFill>
                  <a:srgbClr val="0000CC"/>
                </a:solidFill>
                <a:effectLst>
                  <a:outerShdw blurRad="38100" dist="38100" dir="2700000" algn="tl">
                    <a:srgbClr val="000000">
                      <a:alpha val="43137"/>
                    </a:srgbClr>
                  </a:outerShdw>
                </a:effectLst>
                <a:ea typeface="Times New Roman" pitchFamily="18" charset="0"/>
                <a:cs typeface="Arial" pitchFamily="34" charset="0"/>
              </a:rPr>
              <a:t>в конце предложения</a:t>
            </a:r>
            <a:r>
              <a:rPr kumimoji="0" lang="de-DE" sz="4400" b="1" i="1" u="none" strike="noStrike" cap="none" normalizeH="0" baseline="0" dirty="0" smtClean="0">
                <a:ln>
                  <a:noFill/>
                </a:ln>
                <a:solidFill>
                  <a:srgbClr val="0000CC"/>
                </a:solidFill>
                <a:effectLst/>
                <a:ea typeface="Times New Roman" pitchFamily="18" charset="0"/>
                <a:cs typeface="Arial" pitchFamily="34" charset="0"/>
              </a:rPr>
              <a:t>.</a:t>
            </a:r>
            <a:endParaRPr kumimoji="0" lang="de-DE" sz="4400" b="1" i="1" u="none" strike="noStrike" cap="none" normalizeH="0" baseline="0" dirty="0" smtClean="0">
              <a:ln>
                <a:noFill/>
              </a:ln>
              <a:solidFill>
                <a:srgbClr val="C00000"/>
              </a:solidFill>
              <a:effectLst/>
              <a:ea typeface="Times New Roman" pitchFamily="18" charset="0"/>
              <a:cs typeface="Arial" pitchFamily="34" charset="0"/>
              <a:sym typeface="Symbol" pitchFamily="18" charset="2"/>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MOVIE_ONCLICK_URL" val="http://"/>
  <p:tag name="GENSWF_MOVIE_PRESENTATION_END_URL" val="http://"/>
  <p:tag name="ISPRING_RESOURCE_PATHS_HASH" val="b5c53bff164ca3da6db65ab7b059bec641b4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17850</TotalTime>
  <Words>708</Words>
  <Application>Microsoft Office PowerPoint</Application>
  <PresentationFormat>Произвольный</PresentationFormat>
  <Paragraphs>112</Paragraphs>
  <Slides>14</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Stunde_23</dc:title>
  <dc:creator>Admin</dc:creator>
  <cp:lastModifiedBy>Admin</cp:lastModifiedBy>
  <cp:revision>4534</cp:revision>
  <dcterms:created xsi:type="dcterms:W3CDTF">2010-08-02T17:52:52Z</dcterms:created>
  <dcterms:modified xsi:type="dcterms:W3CDTF">2022-05-27T10:44:35Z</dcterms:modified>
</cp:coreProperties>
</file>